
<file path=[Content_Types].xml><?xml version="1.0" encoding="utf-8"?>
<Types xmlns="http://schemas.openxmlformats.org/package/2006/content-types">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7"/>
  </p:notesMasterIdLst>
  <p:handoutMasterIdLst>
    <p:handoutMasterId r:id="rId8"/>
  </p:handoutMasterIdLst>
  <p:sldIdLst>
    <p:sldId id="256" r:id="rId5"/>
    <p:sldId id="257" r:id="rId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31" autoAdjust="0"/>
  </p:normalViewPr>
  <p:slideViewPr>
    <p:cSldViewPr>
      <p:cViewPr varScale="1">
        <p:scale>
          <a:sx n="105" d="100"/>
          <a:sy n="105" d="100"/>
        </p:scale>
        <p:origin x="1794" y="9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8812A22-9DB7-E695-A7A8-0A2CDEFF0072}"/>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9B3F2E0C-0F54-1C87-B746-FEA72E2D7F46}"/>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365F0CC-2964-4612-A3D0-CE94E5A89590}" type="datetimeFigureOut">
              <a:rPr lang="en-US" smtClean="0"/>
              <a:t>6/23/2026</a:t>
            </a:fld>
            <a:endParaRPr lang="en-US" dirty="0"/>
          </a:p>
        </p:txBody>
      </p:sp>
      <p:sp>
        <p:nvSpPr>
          <p:cNvPr id="4" name="Footer Placeholder 3">
            <a:extLst>
              <a:ext uri="{FF2B5EF4-FFF2-40B4-BE49-F238E27FC236}">
                <a16:creationId xmlns:a16="http://schemas.microsoft.com/office/drawing/2014/main" id="{5B75B32E-1ECE-E5B9-E794-5FF5AFAF1DF1}"/>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E5193B6-1096-2FE0-5F1C-4AE473724BA8}"/>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58BCC5E-05CF-4B85-B1EF-FCB17A6745F7}" type="slidenum">
              <a:rPr lang="en-US" smtClean="0"/>
              <a:t>‹#›</a:t>
            </a:fld>
            <a:endParaRPr lang="en-US" dirty="0"/>
          </a:p>
        </p:txBody>
      </p:sp>
    </p:spTree>
    <p:extLst>
      <p:ext uri="{BB962C8B-B14F-4D97-AF65-F5344CB8AC3E}">
        <p14:creationId xmlns:p14="http://schemas.microsoft.com/office/powerpoint/2010/main" val="1986943362"/>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3E46DEE6-F4B6-4651-863D-F32CECC451A4}" type="datetimeFigureOut">
              <a:rPr lang="en-US" smtClean="0"/>
              <a:t>6/23/2026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4B58F1F4-5666-4E54-8B13-CB490390AA4E}" type="slidenum">
              <a:rPr lang="en-US" smtClean="0"/>
              <a:t>‹#›</a:t>
            </a:fld>
            <a:endParaRPr lang="en-US" dirty="0"/>
          </a:p>
        </p:txBody>
      </p:sp>
    </p:spTree>
    <p:extLst>
      <p:ext uri="{BB962C8B-B14F-4D97-AF65-F5344CB8AC3E}">
        <p14:creationId xmlns:p14="http://schemas.microsoft.com/office/powerpoint/2010/main" val="1943884082"/>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Footer Placeholder 4">
            <a:extLst>
              <a:ext uri="{FF2B5EF4-FFF2-40B4-BE49-F238E27FC236}">
                <a16:creationId xmlns:a16="http://schemas.microsoft.com/office/drawing/2014/main" id="{2D89722F-5DE7-832E-38E1-5616D5F2B753}"/>
              </a:ext>
            </a:extLst>
          </p:cNvPr>
          <p:cNvSpPr>
            <a:spLocks noGrp="1"/>
          </p:cNvSpPr>
          <p:nvPr>
            <p:ph type="ftr" sz="quarter" idx="4"/>
          </p:nvPr>
        </p:nvSpPr>
        <p:spPr/>
        <p:txBody>
          <a:bodyPr/>
          <a:lstStyle/>
          <a:p>
            <a:endParaRPr lang="en-US" dirty="0"/>
          </a:p>
        </p:txBody>
      </p:sp>
    </p:spTree>
    <p:extLst>
      <p:ext uri="{BB962C8B-B14F-4D97-AF65-F5344CB8AC3E}">
        <p14:creationId xmlns:p14="http://schemas.microsoft.com/office/powerpoint/2010/main" val="2986776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r>
              <a:rPr lang="en-US" dirty="0"/>
              <a:t>12/20/2023</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299178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12/20/2023</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341216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12/20/2023</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1939608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r>
              <a:rPr lang="en-US" dirty="0"/>
              <a:t>12/20/2023</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3738666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dirty="0"/>
              <a:t>12/20/2023</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491509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r>
              <a:rPr lang="en-US" dirty="0"/>
              <a:t>12/20/2023</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4199856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r>
              <a:rPr lang="en-US" dirty="0"/>
              <a:t>12/20/2023</a:t>
            </a:r>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533697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r>
              <a:rPr lang="en-US" dirty="0"/>
              <a:t>12/20/2023</a:t>
            </a:r>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41901940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dirty="0"/>
              <a:t>12/20/2023</a:t>
            </a:r>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1225212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12/20/2023</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1387163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dirty="0"/>
              <a:t>12/20/2023</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8DF9BEE-8B66-4903-95F3-72AD16FED7C8}" type="slidenum">
              <a:rPr lang="en-US" smtClean="0"/>
              <a:t>‹#›</a:t>
            </a:fld>
            <a:endParaRPr lang="en-US" dirty="0"/>
          </a:p>
        </p:txBody>
      </p:sp>
    </p:spTree>
    <p:extLst>
      <p:ext uri="{BB962C8B-B14F-4D97-AF65-F5344CB8AC3E}">
        <p14:creationId xmlns:p14="http://schemas.microsoft.com/office/powerpoint/2010/main" val="412231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12/20/2023</a:t>
            </a: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DF9BEE-8B66-4903-95F3-72AD16FED7C8}" type="slidenum">
              <a:rPr lang="en-US" smtClean="0"/>
              <a:t>‹#›</a:t>
            </a:fld>
            <a:endParaRPr lang="en-US" dirty="0"/>
          </a:p>
        </p:txBody>
      </p:sp>
    </p:spTree>
    <p:extLst>
      <p:ext uri="{BB962C8B-B14F-4D97-AF65-F5344CB8AC3E}">
        <p14:creationId xmlns:p14="http://schemas.microsoft.com/office/powerpoint/2010/main" val="34196898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9380" y="304799"/>
            <a:ext cx="5995220" cy="914401"/>
          </a:xfrm>
        </p:spPr>
        <p:txBody>
          <a:bodyPr>
            <a:normAutofit/>
          </a:bodyPr>
          <a:lstStyle/>
          <a:p>
            <a:pPr algn="l">
              <a:lnSpc>
                <a:spcPts val="1575"/>
              </a:lnSpc>
              <a:spcAft>
                <a:spcPts val="1125"/>
              </a:spcAft>
            </a:pPr>
            <a:r>
              <a:rPr lang="en-US" sz="2400" dirty="0">
                <a:latin typeface="Times New Roman" pitchFamily="18" charset="0"/>
                <a:cs typeface="Times New Roman" pitchFamily="18" charset="0"/>
              </a:rPr>
              <a:t>2</a:t>
            </a:r>
            <a:r>
              <a:rPr lang="en-US" sz="2400" baseline="30000" dirty="0">
                <a:latin typeface="Times New Roman" pitchFamily="18" charset="0"/>
                <a:cs typeface="Times New Roman" pitchFamily="18" charset="0"/>
              </a:rPr>
              <a:t>nd</a:t>
            </a:r>
            <a:r>
              <a:rPr lang="en-US" sz="2400" dirty="0">
                <a:latin typeface="Times New Roman" pitchFamily="18" charset="0"/>
                <a:cs typeface="Times New Roman" pitchFamily="18" charset="0"/>
              </a:rPr>
              <a:t>   Quarter Review 2026</a:t>
            </a:r>
            <a:br>
              <a:rPr lang="en-US" sz="2400" dirty="0">
                <a:latin typeface="Times New Roman" pitchFamily="18" charset="0"/>
                <a:cs typeface="Times New Roman" pitchFamily="18" charset="0"/>
              </a:rPr>
            </a:br>
            <a:br>
              <a:rPr lang="en-US" sz="1100" dirty="0">
                <a:latin typeface="Times New Roman" pitchFamily="18" charset="0"/>
                <a:cs typeface="Times New Roman" pitchFamily="18" charset="0"/>
              </a:rPr>
            </a:br>
            <a:r>
              <a:rPr lang="en-US" sz="1100" i="1" dirty="0">
                <a:latin typeface="Times New Roman" pitchFamily="18" charset="0"/>
                <a:cs typeface="Times New Roman" pitchFamily="18" charset="0"/>
              </a:rPr>
              <a:t>“A nickel </a:t>
            </a:r>
            <a:r>
              <a:rPr lang="en-US" sz="1100" i="1" dirty="0" err="1">
                <a:latin typeface="Times New Roman" pitchFamily="18" charset="0"/>
                <a:cs typeface="Times New Roman" pitchFamily="18" charset="0"/>
              </a:rPr>
              <a:t>ain’t</a:t>
            </a:r>
            <a:r>
              <a:rPr lang="en-US" sz="1100" i="1" dirty="0">
                <a:latin typeface="Times New Roman" pitchFamily="18" charset="0"/>
                <a:cs typeface="Times New Roman" pitchFamily="18" charset="0"/>
              </a:rPr>
              <a:t> worth a dime anymore.”</a:t>
            </a:r>
            <a:r>
              <a:rPr lang="en-US" sz="1100" dirty="0">
                <a:latin typeface="Times New Roman" pitchFamily="18" charset="0"/>
                <a:cs typeface="Times New Roman" pitchFamily="18" charset="0"/>
              </a:rPr>
              <a:t>- Yogi Berra</a:t>
            </a:r>
            <a:endParaRPr lang="en-US" sz="1100" dirty="0">
              <a:effectLst/>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823823" y="1278722"/>
            <a:ext cx="7543800" cy="838200"/>
          </a:xfrm>
        </p:spPr>
        <p:txBody>
          <a:bodyPr>
            <a:normAutofit/>
          </a:bodyPr>
          <a:lstStyle/>
          <a:p>
            <a:r>
              <a:rPr lang="en-US" sz="1400" dirty="0">
                <a:latin typeface="Times New Roman" pitchFamily="18" charset="0"/>
                <a:cs typeface="Times New Roman" pitchFamily="18" charset="0"/>
              </a:rPr>
              <a:t>Reviewing Investment Strategy is a critical component of managing, building and preserving your wealth.  Our review focuses on current financial position, asset allocation, cash flow needs and investment performance.  We also want to confirm our understanding of your goals and objectives.</a:t>
            </a:r>
          </a:p>
        </p:txBody>
      </p:sp>
      <p:sp>
        <p:nvSpPr>
          <p:cNvPr id="6" name="Subtitle 2"/>
          <p:cNvSpPr txBox="1">
            <a:spLocks/>
          </p:cNvSpPr>
          <p:nvPr/>
        </p:nvSpPr>
        <p:spPr>
          <a:xfrm>
            <a:off x="282677" y="2369387"/>
            <a:ext cx="4114800" cy="4114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b="1" dirty="0">
                <a:solidFill>
                  <a:schemeClr val="tx1"/>
                </a:solidFill>
                <a:latin typeface="Times New Roman" pitchFamily="18" charset="0"/>
                <a:cs typeface="Times New Roman" pitchFamily="18" charset="0"/>
              </a:rPr>
              <a:t>Current Focus</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Life and Family Update</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What’s on </a:t>
            </a:r>
            <a:r>
              <a:rPr lang="en-US" sz="1400">
                <a:solidFill>
                  <a:schemeClr val="tx1"/>
                </a:solidFill>
                <a:latin typeface="Times New Roman" pitchFamily="18" charset="0"/>
                <a:cs typeface="Times New Roman" pitchFamily="18" charset="0"/>
              </a:rPr>
              <a:t>your list?</a:t>
            </a:r>
          </a:p>
          <a:p>
            <a:pPr marL="742950" lvl="2" indent="-285750" algn="l">
              <a:buFont typeface="Arial" pitchFamily="34" charset="0"/>
              <a:buChar char="•"/>
            </a:pPr>
            <a:r>
              <a:rPr lang="en-US" sz="1400">
                <a:solidFill>
                  <a:schemeClr val="tx1"/>
                </a:solidFill>
                <a:latin typeface="Times New Roman" pitchFamily="18" charset="0"/>
                <a:cs typeface="Times New Roman" pitchFamily="18" charset="0"/>
              </a:rPr>
              <a:t>Job</a:t>
            </a:r>
            <a:r>
              <a:rPr lang="en-US" sz="1400" dirty="0">
                <a:solidFill>
                  <a:schemeClr val="tx1"/>
                </a:solidFill>
                <a:latin typeface="Times New Roman" pitchFamily="18" charset="0"/>
                <a:cs typeface="Times New Roman" pitchFamily="18" charset="0"/>
              </a:rPr>
              <a:t>(s), Health, Kids</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Cash levels/needs currently</a:t>
            </a:r>
            <a:endParaRPr lang="en-US" sz="1400" dirty="0">
              <a:solidFill>
                <a:srgbClr val="FF0000"/>
              </a:solidFill>
              <a:latin typeface="Times New Roman" pitchFamily="18" charset="0"/>
              <a:cs typeface="Times New Roman" pitchFamily="18" charset="0"/>
            </a:endParaRP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Asset Allocation and Performance</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Held up extremely well in this downturn</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Downturns are normal</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Private investment updates if applicable</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Potential Changes</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International</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Outside assets if not reviewed</a:t>
            </a:r>
          </a:p>
          <a:p>
            <a:pPr marL="742950" lvl="2" indent="-285750" algn="l">
              <a:buFont typeface="Arial" pitchFamily="34" charset="0"/>
              <a:buChar char="•"/>
            </a:pPr>
            <a:r>
              <a:rPr lang="en-US" sz="1400" dirty="0">
                <a:solidFill>
                  <a:schemeClr val="tx1"/>
                </a:solidFill>
                <a:latin typeface="Times New Roman" pitchFamily="18" charset="0"/>
                <a:cs typeface="Times New Roman" pitchFamily="18" charset="0"/>
              </a:rPr>
              <a:t>Lengthening maturities if applicable</a:t>
            </a:r>
          </a:p>
          <a:p>
            <a:pPr marL="742950" lvl="2" indent="-285750" algn="l">
              <a:buFont typeface="Arial" pitchFamily="34" charset="0"/>
              <a:buChar char="•"/>
            </a:pPr>
            <a:endParaRPr lang="en-US" sz="1400" dirty="0">
              <a:solidFill>
                <a:schemeClr val="tx1"/>
              </a:solidFill>
              <a:latin typeface="Times New Roman" pitchFamily="18" charset="0"/>
              <a:cs typeface="Times New Roman" pitchFamily="18" charset="0"/>
            </a:endParaRPr>
          </a:p>
        </p:txBody>
      </p:sp>
      <p:sp>
        <p:nvSpPr>
          <p:cNvPr id="7" name="Subtitle 2"/>
          <p:cNvSpPr txBox="1">
            <a:spLocks/>
          </p:cNvSpPr>
          <p:nvPr/>
        </p:nvSpPr>
        <p:spPr>
          <a:xfrm>
            <a:off x="4559709" y="6278230"/>
            <a:ext cx="4419600" cy="41191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1" algn="l"/>
            <a:endParaRPr lang="en-US" sz="8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0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lvl="1" algn="l"/>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lvl="1" algn="l"/>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p:txBody>
      </p:sp>
      <p:cxnSp>
        <p:nvCxnSpPr>
          <p:cNvPr id="9" name="Straight Connector 8"/>
          <p:cNvCxnSpPr/>
          <p:nvPr/>
        </p:nvCxnSpPr>
        <p:spPr>
          <a:xfrm>
            <a:off x="4419600" y="1995576"/>
            <a:ext cx="0" cy="4633823"/>
          </a:xfrm>
          <a:prstGeom prst="line">
            <a:avLst/>
          </a:prstGeom>
        </p:spPr>
        <p:style>
          <a:lnRef idx="3">
            <a:schemeClr val="dk1"/>
          </a:lnRef>
          <a:fillRef idx="0">
            <a:schemeClr val="dk1"/>
          </a:fillRef>
          <a:effectRef idx="2">
            <a:schemeClr val="dk1"/>
          </a:effectRef>
          <a:fontRef idx="minor">
            <a:schemeClr val="tx1"/>
          </a:fontRef>
        </p:style>
      </p:cxnSp>
      <p:sp>
        <p:nvSpPr>
          <p:cNvPr id="8" name="Subtitle 2"/>
          <p:cNvSpPr txBox="1">
            <a:spLocks/>
          </p:cNvSpPr>
          <p:nvPr/>
        </p:nvSpPr>
        <p:spPr>
          <a:xfrm>
            <a:off x="4441724" y="2502253"/>
            <a:ext cx="4279491" cy="30480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b="1" dirty="0">
                <a:solidFill>
                  <a:schemeClr val="tx1"/>
                </a:solidFill>
                <a:latin typeface="Times New Roman" pitchFamily="18" charset="0"/>
                <a:cs typeface="Times New Roman" pitchFamily="18" charset="0"/>
              </a:rPr>
              <a:t>Looking Forward and Next Steps</a:t>
            </a:r>
          </a:p>
          <a:p>
            <a:pPr marL="285750" lvl="2" indent="-285750" algn="l">
              <a:buFont typeface="Arial" pitchFamily="34" charset="0"/>
              <a:buChar char="•"/>
            </a:pPr>
            <a:r>
              <a:rPr lang="en-US" sz="1400" dirty="0">
                <a:solidFill>
                  <a:schemeClr val="tx1"/>
                </a:solidFill>
                <a:latin typeface="Times New Roman" pitchFamily="18" charset="0"/>
                <a:cs typeface="Times New Roman" pitchFamily="18" charset="0"/>
              </a:rPr>
              <a:t>Where are the tailwinds? Data/PC/Geopolitical</a:t>
            </a:r>
          </a:p>
          <a:p>
            <a:pPr marL="285750" lvl="2" indent="-285750" algn="l">
              <a:buFont typeface="Arial" pitchFamily="34" charset="0"/>
              <a:buChar char="•"/>
            </a:pPr>
            <a:r>
              <a:rPr lang="en-US" sz="1400" dirty="0">
                <a:solidFill>
                  <a:schemeClr val="tx1"/>
                </a:solidFill>
                <a:latin typeface="Times New Roman" pitchFamily="18" charset="0"/>
                <a:cs typeface="Times New Roman" pitchFamily="18" charset="0"/>
              </a:rPr>
              <a:t>Chris has now uttered the word Stagflation twice this decade.  Not the 70s though close to our </a:t>
            </a:r>
            <a:r>
              <a:rPr lang="en-US" sz="1400">
                <a:solidFill>
                  <a:schemeClr val="tx1"/>
                </a:solidFill>
                <a:latin typeface="Times New Roman" pitchFamily="18" charset="0"/>
                <a:cs typeface="Times New Roman" pitchFamily="18" charset="0"/>
              </a:rPr>
              <a:t>base case</a:t>
            </a:r>
            <a:endParaRPr lang="en-US" sz="1400" dirty="0">
              <a:solidFill>
                <a:schemeClr val="tx1"/>
              </a:solidFill>
              <a:latin typeface="Times New Roman" pitchFamily="18" charset="0"/>
              <a:cs typeface="Times New Roman" pitchFamily="18" charset="0"/>
            </a:endParaRPr>
          </a:p>
          <a:p>
            <a:pPr marL="285750" indent="-285750" algn="l">
              <a:buFont typeface="Arial" pitchFamily="34" charset="0"/>
              <a:buChar char="•"/>
            </a:pPr>
            <a:r>
              <a:rPr lang="en-US" sz="1400" dirty="0">
                <a:solidFill>
                  <a:schemeClr val="tx1"/>
                </a:solidFill>
                <a:latin typeface="Times New Roman" pitchFamily="18" charset="0"/>
                <a:cs typeface="Times New Roman" pitchFamily="18" charset="0"/>
              </a:rPr>
              <a:t>Next set of to dos </a:t>
            </a:r>
          </a:p>
          <a:p>
            <a:pPr marL="742950" lvl="1" indent="-285750" algn="l">
              <a:buFont typeface="Arial" pitchFamily="34" charset="0"/>
              <a:buChar char="•"/>
            </a:pPr>
            <a:r>
              <a:rPr lang="en-US" sz="1400" dirty="0">
                <a:solidFill>
                  <a:schemeClr val="tx1"/>
                </a:solidFill>
                <a:latin typeface="Times New Roman" pitchFamily="18" charset="0"/>
                <a:cs typeface="Times New Roman" pitchFamily="18" charset="0"/>
              </a:rPr>
              <a:t>Trusted Contact – if not complete</a:t>
            </a:r>
          </a:p>
          <a:p>
            <a:pPr marL="742950" lvl="1" indent="-285750" algn="l">
              <a:buFont typeface="Arial" pitchFamily="34" charset="0"/>
              <a:buChar char="•"/>
            </a:pPr>
            <a:r>
              <a:rPr lang="en-US" sz="1400" dirty="0">
                <a:solidFill>
                  <a:schemeClr val="tx1"/>
                </a:solidFill>
                <a:latin typeface="Times New Roman" pitchFamily="18" charset="0"/>
                <a:cs typeface="Times New Roman" pitchFamily="18" charset="0"/>
              </a:rPr>
              <a:t>Portal enrollment</a:t>
            </a:r>
          </a:p>
          <a:p>
            <a:pPr marL="742950" lvl="1" indent="-285750" algn="l">
              <a:buFont typeface="Arial" pitchFamily="34" charset="0"/>
              <a:buChar char="•"/>
            </a:pPr>
            <a:r>
              <a:rPr lang="en-US" sz="1400" dirty="0">
                <a:solidFill>
                  <a:schemeClr val="tx1"/>
                </a:solidFill>
                <a:latin typeface="Times New Roman" pitchFamily="18" charset="0"/>
                <a:cs typeface="Times New Roman" pitchFamily="18" charset="0"/>
              </a:rPr>
              <a:t>Incredible time to be “Planning”</a:t>
            </a:r>
          </a:p>
          <a:p>
            <a:pPr marL="742950" lvl="1" indent="-285750" algn="l">
              <a:buFont typeface="Arial" pitchFamily="34" charset="0"/>
              <a:buChar char="•"/>
            </a:pPr>
            <a:r>
              <a:rPr lang="en-US" sz="1400" dirty="0">
                <a:solidFill>
                  <a:schemeClr val="tx1"/>
                </a:solidFill>
                <a:latin typeface="Times New Roman" pitchFamily="18" charset="0"/>
                <a:cs typeface="Times New Roman" pitchFamily="18" charset="0"/>
              </a:rPr>
              <a:t>Travel</a:t>
            </a:r>
          </a:p>
          <a:p>
            <a:pPr marL="742950" lvl="1" indent="-285750" algn="l">
              <a:buFont typeface="Arial" pitchFamily="34" charset="0"/>
              <a:buChar char="•"/>
            </a:pPr>
            <a:r>
              <a:rPr lang="en-US" sz="1400" dirty="0">
                <a:solidFill>
                  <a:schemeClr val="tx1"/>
                </a:solidFill>
                <a:latin typeface="Times New Roman" pitchFamily="18" charset="0"/>
                <a:cs typeface="Times New Roman" pitchFamily="18" charset="0"/>
              </a:rPr>
              <a:t>Centricity 2.0 What we’re doing and planning in year 2 – If you want to help</a:t>
            </a: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lvl="1" algn="l"/>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marL="7429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p:txBody>
      </p:sp>
      <p:sp>
        <p:nvSpPr>
          <p:cNvPr id="10" name="Subtitle 2"/>
          <p:cNvSpPr txBox="1">
            <a:spLocks/>
          </p:cNvSpPr>
          <p:nvPr/>
        </p:nvSpPr>
        <p:spPr>
          <a:xfrm>
            <a:off x="6581468" y="5969978"/>
            <a:ext cx="2337613" cy="41191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1" algn="r"/>
            <a:endParaRPr lang="en-US" sz="1400" dirty="0">
              <a:solidFill>
                <a:schemeClr val="tx1"/>
              </a:solidFill>
              <a:latin typeface="Times New Roman" pitchFamily="18" charset="0"/>
              <a:cs typeface="Times New Roman" pitchFamily="18" charset="0"/>
            </a:endParaRPr>
          </a:p>
        </p:txBody>
      </p:sp>
      <p:pic>
        <p:nvPicPr>
          <p:cNvPr id="12" name="Picture 11">
            <a:extLst>
              <a:ext uri="{FF2B5EF4-FFF2-40B4-BE49-F238E27FC236}">
                <a16:creationId xmlns:a16="http://schemas.microsoft.com/office/drawing/2014/main" id="{071C17AA-766C-C9B6-0159-9A7005FEA13D}"/>
              </a:ext>
            </a:extLst>
          </p:cNvPr>
          <p:cNvPicPr>
            <a:picLocks noChangeAspect="1"/>
          </p:cNvPicPr>
          <p:nvPr/>
        </p:nvPicPr>
        <p:blipFill>
          <a:blip r:embed="rId3"/>
          <a:stretch>
            <a:fillRect/>
          </a:stretch>
        </p:blipFill>
        <p:spPr>
          <a:xfrm>
            <a:off x="6705600" y="148938"/>
            <a:ext cx="2337620" cy="553258"/>
          </a:xfrm>
          <a:prstGeom prst="rect">
            <a:avLst/>
          </a:prstGeom>
        </p:spPr>
      </p:pic>
    </p:spTree>
    <p:extLst>
      <p:ext uri="{BB962C8B-B14F-4D97-AF65-F5344CB8AC3E}">
        <p14:creationId xmlns:p14="http://schemas.microsoft.com/office/powerpoint/2010/main" val="11818359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9381" y="304800"/>
            <a:ext cx="5334000" cy="762000"/>
          </a:xfrm>
        </p:spPr>
        <p:txBody>
          <a:bodyPr>
            <a:normAutofit/>
          </a:bodyPr>
          <a:lstStyle/>
          <a:p>
            <a:pPr algn="l"/>
            <a:r>
              <a:rPr lang="en-US" sz="2400" dirty="0">
                <a:latin typeface="Times New Roman" pitchFamily="18" charset="0"/>
                <a:cs typeface="Times New Roman" pitchFamily="18" charset="0"/>
              </a:rPr>
              <a:t>2</a:t>
            </a:r>
            <a:r>
              <a:rPr lang="en-US" sz="2400" baseline="30000" dirty="0">
                <a:latin typeface="Times New Roman" pitchFamily="18" charset="0"/>
                <a:cs typeface="Times New Roman" pitchFamily="18" charset="0"/>
              </a:rPr>
              <a:t>nd</a:t>
            </a:r>
            <a:r>
              <a:rPr lang="en-US" sz="2400" dirty="0">
                <a:latin typeface="Times New Roman" pitchFamily="18" charset="0"/>
                <a:cs typeface="Times New Roman" pitchFamily="18" charset="0"/>
              </a:rPr>
              <a:t>   Quarter Review 2026</a:t>
            </a:r>
            <a:br>
              <a:rPr lang="en-US" sz="2400" dirty="0">
                <a:latin typeface="Times New Roman" pitchFamily="18" charset="0"/>
                <a:cs typeface="Times New Roman" pitchFamily="18" charset="0"/>
              </a:rPr>
            </a:br>
            <a:endParaRPr lang="en-US" sz="1300" b="1" i="1" dirty="0">
              <a:latin typeface="Times New Roman" pitchFamily="18" charset="0"/>
              <a:cs typeface="Times New Roman" pitchFamily="18" charset="0"/>
            </a:endParaRPr>
          </a:p>
        </p:txBody>
      </p:sp>
      <p:sp>
        <p:nvSpPr>
          <p:cNvPr id="6" name="Subtitle 2"/>
          <p:cNvSpPr txBox="1">
            <a:spLocks/>
          </p:cNvSpPr>
          <p:nvPr/>
        </p:nvSpPr>
        <p:spPr>
          <a:xfrm>
            <a:off x="319548" y="1663459"/>
            <a:ext cx="8595852" cy="41148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b="1" dirty="0">
                <a:solidFill>
                  <a:schemeClr val="tx1"/>
                </a:solidFill>
                <a:latin typeface="Times New Roman" pitchFamily="18" charset="0"/>
                <a:cs typeface="Times New Roman" pitchFamily="18" charset="0"/>
              </a:rPr>
              <a:t>Goals</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Retirement________________________________________________________________________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College___________________________________________________________________________ </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House____________________________________________________________________________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Asset Purchase_____________________________________________________________________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Charity____________________________________________________________________________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Estate_____________________________________________________________________________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Other (incl. tax, ins)__________________________________________________________________</a:t>
            </a:r>
          </a:p>
          <a:p>
            <a:pPr algn="l"/>
            <a:r>
              <a:rPr lang="en-US" sz="1400" b="1" dirty="0">
                <a:solidFill>
                  <a:schemeClr val="tx1"/>
                </a:solidFill>
                <a:latin typeface="Times New Roman" pitchFamily="18" charset="0"/>
                <a:cs typeface="Times New Roman" pitchFamily="18" charset="0"/>
              </a:rPr>
              <a:t>Risk Profile Change?_____________        CRS Needed/Del.________	</a:t>
            </a:r>
            <a:r>
              <a:rPr lang="en-US" sz="1400" b="1">
                <a:solidFill>
                  <a:schemeClr val="tx1"/>
                </a:solidFill>
                <a:latin typeface="Times New Roman" pitchFamily="18" charset="0"/>
                <a:cs typeface="Times New Roman" pitchFamily="18" charset="0"/>
              </a:rPr>
              <a:t>   KYC___________</a:t>
            </a:r>
            <a:endParaRPr lang="en-US" sz="1400" b="1" dirty="0">
              <a:solidFill>
                <a:schemeClr val="tx1"/>
              </a:solidFill>
              <a:latin typeface="Times New Roman" pitchFamily="18" charset="0"/>
              <a:cs typeface="Times New Roman" pitchFamily="18" charset="0"/>
            </a:endParaRPr>
          </a:p>
          <a:p>
            <a:pPr algn="l"/>
            <a:r>
              <a:rPr lang="en-US" sz="1400" b="1" dirty="0">
                <a:solidFill>
                  <a:schemeClr val="tx1"/>
                </a:solidFill>
                <a:latin typeface="Times New Roman" pitchFamily="18" charset="0"/>
                <a:cs typeface="Times New Roman" pitchFamily="18" charset="0"/>
              </a:rPr>
              <a:t>Asset Allocation</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Unique to Retirement Accounts_________________________________________________________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Internal____________________________________________________________________________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 External incl 401k/IRA/403b incl BI/DOL recommendations___________________________________ </a:t>
            </a:r>
          </a:p>
          <a:p>
            <a:pPr algn="l"/>
            <a:r>
              <a:rPr lang="en-US" sz="1400" b="1" dirty="0">
                <a:solidFill>
                  <a:schemeClr val="tx1"/>
                </a:solidFill>
                <a:latin typeface="Times New Roman" pitchFamily="18" charset="0"/>
                <a:cs typeface="Times New Roman" pitchFamily="18" charset="0"/>
              </a:rPr>
              <a:t>Changes (Attach listing if needed)</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Buy______________________________________________________________________________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Sell______________________________________________________________________________</a:t>
            </a:r>
          </a:p>
          <a:p>
            <a:pPr marL="285750" lvl="1" indent="-285750" algn="l">
              <a:buFont typeface="Arial" pitchFamily="34" charset="0"/>
              <a:buChar char="•"/>
            </a:pPr>
            <a:r>
              <a:rPr lang="en-US" sz="1400" dirty="0">
                <a:solidFill>
                  <a:schemeClr val="tx1"/>
                </a:solidFill>
                <a:latin typeface="Times New Roman" pitchFamily="18" charset="0"/>
                <a:cs typeface="Times New Roman" pitchFamily="18" charset="0"/>
              </a:rPr>
              <a:t>Hold______________________________________________________________________________</a:t>
            </a:r>
          </a:p>
          <a:p>
            <a:pPr marL="2857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a:p>
            <a:pPr algn="l"/>
            <a:r>
              <a:rPr lang="en-US" sz="1400" b="1" dirty="0">
                <a:solidFill>
                  <a:schemeClr val="tx1"/>
                </a:solidFill>
                <a:latin typeface="Times New Roman" pitchFamily="18" charset="0"/>
                <a:cs typeface="Times New Roman" pitchFamily="18" charset="0"/>
              </a:rPr>
              <a:t>	</a:t>
            </a:r>
          </a:p>
          <a:p>
            <a:pPr algn="l"/>
            <a:endParaRPr lang="en-US" sz="1400" b="1" dirty="0">
              <a:solidFill>
                <a:schemeClr val="tx1"/>
              </a:solidFill>
              <a:latin typeface="Times New Roman" pitchFamily="18" charset="0"/>
              <a:cs typeface="Times New Roman" pitchFamily="18" charset="0"/>
            </a:endParaRPr>
          </a:p>
          <a:p>
            <a:pPr algn="l"/>
            <a:endParaRPr lang="en-US" sz="1400" b="1" dirty="0">
              <a:solidFill>
                <a:schemeClr val="tx1"/>
              </a:solidFill>
              <a:latin typeface="Times New Roman" pitchFamily="18" charset="0"/>
              <a:cs typeface="Times New Roman" pitchFamily="18" charset="0"/>
            </a:endParaRPr>
          </a:p>
          <a:p>
            <a:pPr marL="285750" lvl="1" indent="-285750" algn="l">
              <a:buFont typeface="Arial" pitchFamily="34" charset="0"/>
              <a:buChar char="•"/>
            </a:pPr>
            <a:endParaRPr lang="en-US" sz="1400" dirty="0">
              <a:solidFill>
                <a:schemeClr val="tx1"/>
              </a:solidFill>
              <a:latin typeface="Times New Roman" pitchFamily="18" charset="0"/>
              <a:cs typeface="Times New Roman" pitchFamily="18" charset="0"/>
            </a:endParaRPr>
          </a:p>
        </p:txBody>
      </p:sp>
      <p:pic>
        <p:nvPicPr>
          <p:cNvPr id="3" name="Picture 2">
            <a:extLst>
              <a:ext uri="{FF2B5EF4-FFF2-40B4-BE49-F238E27FC236}">
                <a16:creationId xmlns:a16="http://schemas.microsoft.com/office/drawing/2014/main" id="{B899B1B7-3AD3-68F8-A5F7-B7C9CB9ADD06}"/>
              </a:ext>
            </a:extLst>
          </p:cNvPr>
          <p:cNvPicPr>
            <a:picLocks noChangeAspect="1"/>
          </p:cNvPicPr>
          <p:nvPr/>
        </p:nvPicPr>
        <p:blipFill>
          <a:blip r:embed="rId2"/>
          <a:stretch>
            <a:fillRect/>
          </a:stretch>
        </p:blipFill>
        <p:spPr>
          <a:xfrm>
            <a:off x="6705600" y="148938"/>
            <a:ext cx="2337620" cy="553258"/>
          </a:xfrm>
          <a:prstGeom prst="rect">
            <a:avLst/>
          </a:prstGeom>
        </p:spPr>
      </p:pic>
    </p:spTree>
    <p:extLst>
      <p:ext uri="{BB962C8B-B14F-4D97-AF65-F5344CB8AC3E}">
        <p14:creationId xmlns:p14="http://schemas.microsoft.com/office/powerpoint/2010/main" val="34667655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86afe6-2814-4cb5-92c4-af72f2aea325" xsi:nil="true"/>
    <lcf76f155ced4ddcb4097134ff3c332f xmlns="4ba18ff1-9148-4a63-9bb5-69bf1f8721d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932D408BF91848964C9A72B99A6DAF" ma:contentTypeVersion="14" ma:contentTypeDescription="Create a new document." ma:contentTypeScope="" ma:versionID="71910a74109a854b9c8c8710c4d5b96d">
  <xsd:schema xmlns:xsd="http://www.w3.org/2001/XMLSchema" xmlns:xs="http://www.w3.org/2001/XMLSchema" xmlns:p="http://schemas.microsoft.com/office/2006/metadata/properties" xmlns:ns2="0586afe6-2814-4cb5-92c4-af72f2aea325" xmlns:ns3="4ba18ff1-9148-4a63-9bb5-69bf1f8721d3" targetNamespace="http://schemas.microsoft.com/office/2006/metadata/properties" ma:root="true" ma:fieldsID="5d4588bac14b6dfcc2da34d8909e8f4f" ns2:_="" ns3:_="">
    <xsd:import namespace="0586afe6-2814-4cb5-92c4-af72f2aea325"/>
    <xsd:import namespace="4ba18ff1-9148-4a63-9bb5-69bf1f8721d3"/>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LengthInSecond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DateTake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86afe6-2814-4cb5-92c4-af72f2aea325"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c868871-36f6-400f-8f35-7bb0f0ee22e0}" ma:internalName="TaxCatchAll" ma:showField="CatchAllData" ma:web="0586afe6-2814-4cb5-92c4-af72f2aea32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ba18ff1-9148-4a63-9bb5-69bf1f8721d3"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e945071-b0b2-41b6-a98a-e3d949953fd0" ma:termSetId="09814cd3-568e-fe90-9814-8d621ff8fb84" ma:anchorId="fba54fb3-c3e1-fe81-a776-ca4b69148c4d" ma:open="true" ma:isKeyword="false">
      <xsd:complexType>
        <xsd:sequence>
          <xsd:element ref="pc:Terms" minOccurs="0" maxOccurs="1"/>
        </xsd:sequence>
      </xsd:complex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description="" ma:hidden="true" ma:indexed="true" ma:internalName="MediaServiceDateTaken" ma:readOnly="true">
      <xsd:simpleType>
        <xsd:restriction base="dms:Text"/>
      </xsd:simpleType>
    </xsd:element>
    <xsd:element name="MediaServiceObjectDetectorVersions" ma:index="20"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72607E0-5F3A-4FEC-9254-CB4760151134}">
  <ds:schemaRefs>
    <ds:schemaRef ds:uri="http://purl.org/dc/elements/1.1/"/>
    <ds:schemaRef ds:uri="http://schemas.microsoft.com/office/infopath/2007/PartnerControls"/>
    <ds:schemaRef ds:uri="http://schemas.microsoft.com/office/2006/documentManagement/types"/>
    <ds:schemaRef ds:uri="http://purl.org/dc/terms/"/>
    <ds:schemaRef ds:uri="ce6883ea-9e95-4275-90ff-962b4a6fed6d"/>
    <ds:schemaRef ds:uri="http://schemas.openxmlformats.org/package/2006/metadata/core-properties"/>
    <ds:schemaRef ds:uri="2ade3988-3284-4aa1-b18c-417ff3f5d4f3"/>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0ABED57C-C55F-4570-8A66-51DBDC7609B2}">
  <ds:schemaRefs>
    <ds:schemaRef ds:uri="http://schemas.microsoft.com/sharepoint/v3/contenttype/forms"/>
  </ds:schemaRefs>
</ds:datastoreItem>
</file>

<file path=customXml/itemProps3.xml><?xml version="1.0" encoding="utf-8"?>
<ds:datastoreItem xmlns:ds="http://schemas.openxmlformats.org/officeDocument/2006/customXml" ds:itemID="{45C814FC-9366-4F4C-8450-3BA9E7C8F3F7}"/>
</file>

<file path=docProps/app.xml><?xml version="1.0" encoding="utf-8"?>
<Properties xmlns="http://schemas.openxmlformats.org/officeDocument/2006/extended-properties" xmlns:vt="http://schemas.openxmlformats.org/officeDocument/2006/docPropsVTypes">
  <TotalTime>53680</TotalTime>
  <Words>267</Words>
  <Application>Microsoft Office PowerPoint</Application>
  <PresentationFormat>On-screen Show (4:3)</PresentationFormat>
  <Paragraphs>63</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Times New Roman</vt:lpstr>
      <vt:lpstr>Office Theme</vt:lpstr>
      <vt:lpstr>2nd   Quarter Review 2026  “A nickel ain’t worth a dime anymore.”- Yogi Berra</vt:lpstr>
      <vt:lpstr>2nd   Quarter Review 2026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Review Agenda</dc:title>
  <dc:creator>C</dc:creator>
  <cp:lastModifiedBy>Adam Van Deusen</cp:lastModifiedBy>
  <cp:revision>1044</cp:revision>
  <cp:lastPrinted>2025-03-31T18:21:44Z</cp:lastPrinted>
  <dcterms:created xsi:type="dcterms:W3CDTF">2013-01-20T18:35:17Z</dcterms:created>
  <dcterms:modified xsi:type="dcterms:W3CDTF">2026-06-23T20:08:23Z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0x010100E6932D408BF91848964C9A72B99A6DAF</vt:lpwstr>
  </property>
  <property fmtid="{D5CDD505-2E9C-101B-9397-08002B2CF9AE}" pid="3" name="Order">
    <vt:r8>1104000</vt:r8>
  </property>
  <property fmtid="{D5CDD505-2E9C-101B-9397-08002B2CF9AE}" pid="4" name="MediaServiceImageTags">
    <vt:lpwstr/>
  </property>
</Properties>
</file>