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60" r:id="rId2"/>
    <p:sldId id="3842" r:id="rId3"/>
    <p:sldId id="38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413E-315E-B410-719C-719AD3A9A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5DA1C-A1DB-5E43-FFD5-DDCB1073E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1E813-5069-B976-9037-7F64DD69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EA03-B839-4AEF-4BA3-4212D59F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51EB-ED48-D343-7AC6-BE39A341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4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7313-A3BF-D549-782A-6177772C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93D41-D140-5FE3-34CF-FE6A198E2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1183-2F1A-AD98-6B96-026B7DEA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460DE-F88C-03AF-FCB3-1138A33E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97864-9510-7700-F517-F6956E72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F71A3-DE2F-7E63-BD41-6EC4CD307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15815-2BE8-3A5D-AC26-39D0FE89A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CF6C-01DE-2D7C-92BB-4C9D07D3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56F-A579-BF34-EBC7-69A1F0C1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DA693-AFBE-7689-6F50-BB344BC0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2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Ser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14284" y="762001"/>
            <a:ext cx="5486406" cy="5333998"/>
          </a:xfrm>
          <a:custGeom>
            <a:avLst/>
            <a:gdLst>
              <a:gd name="connsiteX0" fmla="*/ 2666999 w 5486406"/>
              <a:gd name="connsiteY0" fmla="*/ 0 h 5333998"/>
              <a:gd name="connsiteX1" fmla="*/ 5486406 w 5486406"/>
              <a:gd name="connsiteY1" fmla="*/ 0 h 5333998"/>
              <a:gd name="connsiteX2" fmla="*/ 5486406 w 5486406"/>
              <a:gd name="connsiteY2" fmla="*/ 5333998 h 5333998"/>
              <a:gd name="connsiteX3" fmla="*/ 2666999 w 5486406"/>
              <a:gd name="connsiteY3" fmla="*/ 5333998 h 5333998"/>
              <a:gd name="connsiteX4" fmla="*/ 0 w 5486406"/>
              <a:gd name="connsiteY4" fmla="*/ 2666999 h 5333998"/>
              <a:gd name="connsiteX5" fmla="*/ 2666999 w 5486406"/>
              <a:gd name="connsiteY5" fmla="*/ 0 h 533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6" h="5333998">
                <a:moveTo>
                  <a:pt x="2666999" y="0"/>
                </a:moveTo>
                <a:lnTo>
                  <a:pt x="5486406" y="0"/>
                </a:lnTo>
                <a:lnTo>
                  <a:pt x="5486406" y="5333998"/>
                </a:lnTo>
                <a:lnTo>
                  <a:pt x="2666999" y="5333998"/>
                </a:lnTo>
                <a:cubicBezTo>
                  <a:pt x="1194056" y="5333998"/>
                  <a:pt x="0" y="4139942"/>
                  <a:pt x="0" y="2666999"/>
                </a:cubicBezTo>
                <a:cubicBezTo>
                  <a:pt x="0" y="1194056"/>
                  <a:pt x="1194056" y="0"/>
                  <a:pt x="266699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500"/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A48864-5DBE-4FA2-8687-221D34D2BD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www.hilltopwealthtax.com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B3D5C-9099-4158-B14B-B46BBE50EE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BF59BB-72B0-4A6D-83C7-C5E83545E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6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5980-4E75-3EAB-853D-3CB5FCEB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7EC2-2739-CEA3-0643-D044881B4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8C8-CB50-A238-0E0E-73D450D9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9F43F-47EC-15B0-C8EE-81BD1EFB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17326-9226-A4A7-CE66-1EC436C7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3BE-3622-594B-7500-BE9FED59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5B3B3-B014-EF09-2647-AE9694F5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33671-EFE9-1E7B-C19C-5912AAA0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8B908-2074-0407-B0CA-66B4EEF3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AF8DF-6DDF-AE8D-FE78-9C794F20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02D9-D2ED-F991-4A02-5304CE25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445C8-D69C-6170-5DD3-9B222A779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F2AC7-6456-94EC-F535-CC4AA85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63661-E9BB-7935-199E-00CAAB84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EF26-3004-69B0-21F6-C857F6CA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C5A32-902F-75CA-5F2F-62265FC1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E65C-75AF-CF04-8FDD-1F00CDFA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76EA-72D7-08E0-B2BC-C33998DB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1F5F7-FD10-9471-C8E2-3AD0BBB4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F2407-13DA-0E87-5FF3-09EBAFD00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F77F8-9E9E-9429-F50B-D3130B66A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3A9DA-F45E-8C08-78F9-BD9FEAB8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DE834-ABEC-4229-8C0A-7AD651B3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20365-38D1-6DC9-82EF-60313262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82E9-164B-1000-1720-34D032E9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CF0C7-0704-B97F-4857-6CA92868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1DD7F-BD2A-0FF7-6377-B2E007E2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D6573-8793-C329-1D34-0EC799AD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21CA2-345D-B3CB-DE36-94E64156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0FBD8-2716-0EF1-4F76-70DCD4FD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961CB-A4F0-AA64-0484-88AADB15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EFAC-7C73-3992-15C9-4617D7B1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D040-9B6A-0A80-68F3-C8D243276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45127-9574-2A32-AF17-612D5DC4A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1364E-86A9-ACD2-E457-88B2F2D9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831D9-2123-D183-387E-88F528BA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AF24-EAF1-2661-6ADA-706E2FF3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7935-0DE9-7E9B-0BCA-B59C96E4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FC539-C6A8-8B60-ECB1-363824878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9132A-753B-D115-C0A7-6BD21BBCE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4BAF8-2D1C-D88B-F330-9988C7C2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6E5B-6493-56F5-5433-A1F64828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E446A-99D4-D575-6EF4-DECC4996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7C8C4-1890-2360-F110-E99899E6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AB0C9-727F-EFBF-9123-BBBF88D6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87F4F-39F9-F41E-2F03-DE41DA2C0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EBDCB-F38A-4FCA-A7D3-F11F98E4A8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D9C6-529E-ED21-2C31-3AA9F28BC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D757-FC87-5043-6714-70CF6C4E4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8711E-0E93-4A6E-A36D-A4DC1CD6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B3878CE-B330-45F0-AF95-DD8F971F9634}"/>
              </a:ext>
            </a:extLst>
          </p:cNvPr>
          <p:cNvSpPr/>
          <p:nvPr/>
        </p:nvSpPr>
        <p:spPr>
          <a:xfrm>
            <a:off x="0" y="791029"/>
            <a:ext cx="4215210" cy="5275942"/>
          </a:xfrm>
          <a:custGeom>
            <a:avLst/>
            <a:gdLst>
              <a:gd name="connsiteX0" fmla="*/ 0 w 4215210"/>
              <a:gd name="connsiteY0" fmla="*/ 0 h 5275942"/>
              <a:gd name="connsiteX1" fmla="*/ 1606891 w 4215210"/>
              <a:gd name="connsiteY1" fmla="*/ 0 h 5275942"/>
              <a:gd name="connsiteX2" fmla="*/ 4215210 w 4215210"/>
              <a:gd name="connsiteY2" fmla="*/ 2608319 h 5275942"/>
              <a:gd name="connsiteX3" fmla="*/ 4215210 w 4215210"/>
              <a:gd name="connsiteY3" fmla="*/ 2667623 h 5275942"/>
              <a:gd name="connsiteX4" fmla="*/ 1606891 w 4215210"/>
              <a:gd name="connsiteY4" fmla="*/ 5275942 h 5275942"/>
              <a:gd name="connsiteX5" fmla="*/ 0 w 4215210"/>
              <a:gd name="connsiteY5" fmla="*/ 5275942 h 5275942"/>
              <a:gd name="connsiteX6" fmla="*/ 0 w 4215210"/>
              <a:gd name="connsiteY6" fmla="*/ 0 h 527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210" h="5275942">
                <a:moveTo>
                  <a:pt x="0" y="0"/>
                </a:moveTo>
                <a:lnTo>
                  <a:pt x="1606891" y="0"/>
                </a:lnTo>
                <a:cubicBezTo>
                  <a:pt x="3047426" y="0"/>
                  <a:pt x="4215210" y="1167784"/>
                  <a:pt x="4215210" y="2608319"/>
                </a:cubicBezTo>
                <a:lnTo>
                  <a:pt x="4215210" y="2667623"/>
                </a:lnTo>
                <a:cubicBezTo>
                  <a:pt x="4215210" y="4108158"/>
                  <a:pt x="3047426" y="5275942"/>
                  <a:pt x="1606891" y="5275942"/>
                </a:cubicBezTo>
                <a:lnTo>
                  <a:pt x="0" y="52759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70D4317-D0FE-4B96-891B-D247431C35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r="15708"/>
          <a:stretch>
            <a:fillRect/>
          </a:stretch>
        </p:blipFill>
        <p:spPr/>
      </p:pic>
      <p:sp>
        <p:nvSpPr>
          <p:cNvPr id="34" name="Round Same Side Corner Rectangle 2">
            <a:extLst>
              <a:ext uri="{FF2B5EF4-FFF2-40B4-BE49-F238E27FC236}">
                <a16:creationId xmlns:a16="http://schemas.microsoft.com/office/drawing/2014/main" id="{6370CC9E-D889-483A-9A48-54ED6DD17B35}"/>
              </a:ext>
            </a:extLst>
          </p:cNvPr>
          <p:cNvSpPr/>
          <p:nvPr/>
        </p:nvSpPr>
        <p:spPr>
          <a:xfrm rot="16200000">
            <a:off x="1890487" y="685798"/>
            <a:ext cx="5333998" cy="54864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224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185542" y="1404258"/>
            <a:ext cx="3678400" cy="404948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 rot="5400000">
            <a:off x="185542" y="1404258"/>
            <a:ext cx="3678400" cy="40494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6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9259" y="2028372"/>
            <a:ext cx="2801256" cy="2801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FD6E3F-F1D0-4503-8635-E964D6BC4B2F}"/>
              </a:ext>
            </a:extLst>
          </p:cNvPr>
          <p:cNvGrpSpPr/>
          <p:nvPr/>
        </p:nvGrpSpPr>
        <p:grpSpPr>
          <a:xfrm>
            <a:off x="6945551" y="5193771"/>
            <a:ext cx="725648" cy="725648"/>
            <a:chOff x="8334661" y="5886450"/>
            <a:chExt cx="870778" cy="870778"/>
          </a:xfrm>
        </p:grpSpPr>
        <p:sp>
          <p:nvSpPr>
            <p:cNvPr id="24" name="Oval 23"/>
            <p:cNvSpPr/>
            <p:nvPr/>
          </p:nvSpPr>
          <p:spPr>
            <a:xfrm>
              <a:off x="8334661" y="5886450"/>
              <a:ext cx="870778" cy="8707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4472" y="5986261"/>
              <a:ext cx="671158" cy="67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schemeClr val="tx2">
                  <a:lumMod val="50000"/>
                  <a:lumOff val="50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13306612" y="5127213"/>
            <a:ext cx="391886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06612" y="6783424"/>
            <a:ext cx="391886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16A09-B2AE-4C14-B67F-D957EC8039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www.hilltopwealthtax.com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28DB0-F10F-474B-9C5C-8E4838D6F7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BF59BB-72B0-4A6D-83C7-C5E83545E2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A2A9DE-F62A-4656-9914-534DFE2935DC}"/>
              </a:ext>
            </a:extLst>
          </p:cNvPr>
          <p:cNvSpPr txBox="1"/>
          <p:nvPr/>
        </p:nvSpPr>
        <p:spPr>
          <a:xfrm>
            <a:off x="1259121" y="2732494"/>
            <a:ext cx="1821530" cy="141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3" b="1" dirty="0">
                <a:solidFill>
                  <a:srgbClr val="072243"/>
                </a:solidFill>
                <a:latin typeface="+mj-lt"/>
              </a:rPr>
              <a:t>Our Clients</a:t>
            </a:r>
          </a:p>
          <a:p>
            <a:r>
              <a:rPr lang="en-US" sz="2083" b="1" dirty="0">
                <a:solidFill>
                  <a:srgbClr val="072243"/>
                </a:solidFill>
                <a:latin typeface="+mj-lt"/>
              </a:rPr>
              <a:t>Personal CFO</a:t>
            </a:r>
          </a:p>
          <a:p>
            <a:pPr marL="285739" indent="-285739">
              <a:lnSpc>
                <a:spcPct val="120000"/>
              </a:lnSpc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Financial Oversight</a:t>
            </a:r>
          </a:p>
          <a:p>
            <a:pPr marL="285739" indent="-285739">
              <a:lnSpc>
                <a:spcPct val="120000"/>
              </a:lnSpc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Strategic Planning </a:t>
            </a:r>
          </a:p>
          <a:p>
            <a:pPr marL="285739" indent="-285739">
              <a:lnSpc>
                <a:spcPct val="120000"/>
              </a:lnSpc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Trusted Advisor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4FD23B-6A5E-402B-A953-FA79D3F60363}"/>
              </a:ext>
            </a:extLst>
          </p:cNvPr>
          <p:cNvGrpSpPr/>
          <p:nvPr/>
        </p:nvGrpSpPr>
        <p:grpSpPr>
          <a:xfrm>
            <a:off x="6945551" y="4344976"/>
            <a:ext cx="725648" cy="725648"/>
            <a:chOff x="8334661" y="5886450"/>
            <a:chExt cx="870778" cy="87077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077B4C-74F4-419F-84E2-3975F36E692B}"/>
                </a:ext>
              </a:extLst>
            </p:cNvPr>
            <p:cNvSpPr/>
            <p:nvPr/>
          </p:nvSpPr>
          <p:spPr>
            <a:xfrm>
              <a:off x="8334661" y="5886450"/>
              <a:ext cx="870778" cy="8707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DFCF9C9-0236-4A5D-AE07-FE30481BE419}"/>
                </a:ext>
              </a:extLst>
            </p:cNvPr>
            <p:cNvSpPr/>
            <p:nvPr/>
          </p:nvSpPr>
          <p:spPr>
            <a:xfrm>
              <a:off x="8434472" y="5986261"/>
              <a:ext cx="671158" cy="67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schemeClr val="tx2">
                  <a:lumMod val="50000"/>
                  <a:lumOff val="50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0BB3B2-7E76-4CB1-8895-DF338ED4A857}"/>
              </a:ext>
            </a:extLst>
          </p:cNvPr>
          <p:cNvGrpSpPr/>
          <p:nvPr/>
        </p:nvGrpSpPr>
        <p:grpSpPr>
          <a:xfrm>
            <a:off x="6945551" y="3496181"/>
            <a:ext cx="725648" cy="725648"/>
            <a:chOff x="8334661" y="5886450"/>
            <a:chExt cx="870778" cy="87077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6E04F7C-59EC-4A64-A01D-68A7BED62774}"/>
                </a:ext>
              </a:extLst>
            </p:cNvPr>
            <p:cNvSpPr/>
            <p:nvPr/>
          </p:nvSpPr>
          <p:spPr>
            <a:xfrm>
              <a:off x="8334661" y="5886450"/>
              <a:ext cx="870778" cy="8707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FBE6D59-D923-493D-8706-20411AFCC27C}"/>
                </a:ext>
              </a:extLst>
            </p:cNvPr>
            <p:cNvSpPr/>
            <p:nvPr/>
          </p:nvSpPr>
          <p:spPr>
            <a:xfrm>
              <a:off x="8434472" y="5986261"/>
              <a:ext cx="671158" cy="67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schemeClr val="tx2">
                  <a:lumMod val="50000"/>
                  <a:lumOff val="50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5496F7-7FBD-4987-8058-2D9FF636A56D}"/>
              </a:ext>
            </a:extLst>
          </p:cNvPr>
          <p:cNvGrpSpPr/>
          <p:nvPr/>
        </p:nvGrpSpPr>
        <p:grpSpPr>
          <a:xfrm>
            <a:off x="6945551" y="2647386"/>
            <a:ext cx="725648" cy="725648"/>
            <a:chOff x="8334661" y="5886450"/>
            <a:chExt cx="870778" cy="87077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AF14F4A-53B6-45C7-9326-65AB9A9E1A7A}"/>
                </a:ext>
              </a:extLst>
            </p:cNvPr>
            <p:cNvSpPr/>
            <p:nvPr/>
          </p:nvSpPr>
          <p:spPr>
            <a:xfrm>
              <a:off x="8334661" y="5886450"/>
              <a:ext cx="870778" cy="8707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AED0FE6-7EA4-4F15-A5C4-93FB42148190}"/>
                </a:ext>
              </a:extLst>
            </p:cNvPr>
            <p:cNvSpPr/>
            <p:nvPr/>
          </p:nvSpPr>
          <p:spPr>
            <a:xfrm>
              <a:off x="8434472" y="5986261"/>
              <a:ext cx="671158" cy="67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schemeClr val="tx2">
                  <a:lumMod val="50000"/>
                  <a:lumOff val="50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B08D0E-1996-4182-A814-CF35479A7A75}"/>
              </a:ext>
            </a:extLst>
          </p:cNvPr>
          <p:cNvGrpSpPr/>
          <p:nvPr/>
        </p:nvGrpSpPr>
        <p:grpSpPr>
          <a:xfrm>
            <a:off x="6945551" y="1798591"/>
            <a:ext cx="725648" cy="725648"/>
            <a:chOff x="8334661" y="5886450"/>
            <a:chExt cx="870778" cy="87077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7E0364-5D5B-4616-9AF7-26DA19EF6CA0}"/>
                </a:ext>
              </a:extLst>
            </p:cNvPr>
            <p:cNvSpPr/>
            <p:nvPr/>
          </p:nvSpPr>
          <p:spPr>
            <a:xfrm>
              <a:off x="8334661" y="5886450"/>
              <a:ext cx="870778" cy="8707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B3FC4F-2831-4702-96D3-C17B6A032E8B}"/>
                </a:ext>
              </a:extLst>
            </p:cNvPr>
            <p:cNvSpPr/>
            <p:nvPr/>
          </p:nvSpPr>
          <p:spPr>
            <a:xfrm>
              <a:off x="8434472" y="5986261"/>
              <a:ext cx="671158" cy="67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schemeClr val="tx2">
                  <a:lumMod val="50000"/>
                  <a:lumOff val="50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D923A0B-0D13-4C7F-9D41-18DDD87CE892}"/>
              </a:ext>
            </a:extLst>
          </p:cNvPr>
          <p:cNvGrpSpPr/>
          <p:nvPr/>
        </p:nvGrpSpPr>
        <p:grpSpPr>
          <a:xfrm>
            <a:off x="6945551" y="949796"/>
            <a:ext cx="725648" cy="725648"/>
            <a:chOff x="8334661" y="5886450"/>
            <a:chExt cx="870778" cy="87077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239A544-C907-42F6-8EA2-8CFEEE61A11F}"/>
                </a:ext>
              </a:extLst>
            </p:cNvPr>
            <p:cNvSpPr/>
            <p:nvPr/>
          </p:nvSpPr>
          <p:spPr>
            <a:xfrm>
              <a:off x="8334661" y="5886450"/>
              <a:ext cx="870778" cy="8707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923374A-CA6D-4A33-ACF3-08050A6B1C9A}"/>
                </a:ext>
              </a:extLst>
            </p:cNvPr>
            <p:cNvSpPr/>
            <p:nvPr/>
          </p:nvSpPr>
          <p:spPr>
            <a:xfrm>
              <a:off x="8434472" y="5986261"/>
              <a:ext cx="671158" cy="67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schemeClr val="tx2">
                  <a:lumMod val="50000"/>
                  <a:lumOff val="50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E20AB944-2C28-400C-9456-87E7E154A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5025" y="1179270"/>
            <a:ext cx="266700" cy="2667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F56625-2527-4C1B-89DF-F15BB0FA2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5025" y="2028065"/>
            <a:ext cx="266700" cy="266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447F271-0894-46BC-A372-E2F185233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5025" y="2876860"/>
            <a:ext cx="266700" cy="266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8FD8CD1-6225-432F-B29E-326433DE4C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5025" y="3725655"/>
            <a:ext cx="266700" cy="2667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DD0FE9F-4723-4485-9B55-BA72497812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5025" y="4574450"/>
            <a:ext cx="266700" cy="2667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166086-A597-4CD4-AF20-13C3AA785A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5025" y="5423245"/>
            <a:ext cx="266700" cy="2667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16F657-5B29-4D6C-A5FA-02A2DBED000A}"/>
              </a:ext>
            </a:extLst>
          </p:cNvPr>
          <p:cNvSpPr txBox="1"/>
          <p:nvPr/>
        </p:nvSpPr>
        <p:spPr>
          <a:xfrm>
            <a:off x="7610677" y="1108492"/>
            <a:ext cx="41417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39" indent="-285739">
              <a:lnSpc>
                <a:spcPct val="120000"/>
              </a:lnSpc>
              <a:buClr>
                <a:srgbClr val="072243"/>
              </a:buClr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Financial &amp; Retirement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BFD05D-F810-4CDF-A79F-108206BCD9AC}"/>
              </a:ext>
            </a:extLst>
          </p:cNvPr>
          <p:cNvSpPr txBox="1"/>
          <p:nvPr/>
        </p:nvSpPr>
        <p:spPr>
          <a:xfrm>
            <a:off x="7901563" y="1376948"/>
            <a:ext cx="3508278" cy="449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buClr>
                <a:srgbClr val="072243"/>
              </a:buClr>
            </a:pPr>
            <a:r>
              <a:rPr lang="en-US" sz="1000" dirty="0">
                <a:solidFill>
                  <a:srgbClr val="072243"/>
                </a:solidFill>
              </a:rPr>
              <a:t>Goal base financial projections, Retirement Income distribution strategies, Cash Flow Analysis and strategy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3A4E8A-E97C-4CF7-A31F-4C96DBEE5B9F}"/>
              </a:ext>
            </a:extLst>
          </p:cNvPr>
          <p:cNvSpPr txBox="1"/>
          <p:nvPr/>
        </p:nvSpPr>
        <p:spPr>
          <a:xfrm>
            <a:off x="7610677" y="1947547"/>
            <a:ext cx="41417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39" indent="-285739">
              <a:lnSpc>
                <a:spcPct val="120000"/>
              </a:lnSpc>
              <a:buClr>
                <a:srgbClr val="072243"/>
              </a:buClr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Insurance Planning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C80B29-76A0-4A75-B753-EF73824205AA}"/>
              </a:ext>
            </a:extLst>
          </p:cNvPr>
          <p:cNvSpPr txBox="1"/>
          <p:nvPr/>
        </p:nvSpPr>
        <p:spPr>
          <a:xfrm>
            <a:off x="7901563" y="2216004"/>
            <a:ext cx="3508278" cy="449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buClr>
                <a:srgbClr val="072243"/>
              </a:buClr>
            </a:pPr>
            <a:r>
              <a:rPr lang="en-US" sz="1000" dirty="0">
                <a:solidFill>
                  <a:srgbClr val="072243"/>
                </a:solidFill>
              </a:rPr>
              <a:t>Life, disability, long term care, Risk Assessment and Mitigation Strategies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B8B73D-5B87-40FD-B5AA-91398448DA24}"/>
              </a:ext>
            </a:extLst>
          </p:cNvPr>
          <p:cNvSpPr txBox="1"/>
          <p:nvPr/>
        </p:nvSpPr>
        <p:spPr>
          <a:xfrm>
            <a:off x="7610677" y="2815381"/>
            <a:ext cx="41417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39" indent="-285739">
              <a:lnSpc>
                <a:spcPct val="120000"/>
              </a:lnSpc>
              <a:buClr>
                <a:srgbClr val="072243"/>
              </a:buClr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Medicare Planning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705EB8-EAF8-436F-AC1E-3526869C78B9}"/>
              </a:ext>
            </a:extLst>
          </p:cNvPr>
          <p:cNvSpPr txBox="1"/>
          <p:nvPr/>
        </p:nvSpPr>
        <p:spPr>
          <a:xfrm>
            <a:off x="7901563" y="3083837"/>
            <a:ext cx="3508278" cy="449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buClr>
                <a:srgbClr val="072243"/>
              </a:buClr>
            </a:pPr>
            <a:r>
              <a:rPr lang="en-US" sz="1000" dirty="0">
                <a:solidFill>
                  <a:srgbClr val="072243"/>
                </a:solidFill>
              </a:rPr>
              <a:t>Medicare enrollment guidance, Supplemental &amp; Advantage plan selection, Cost reduction &amp; coverage optimization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AE2B6D-DBBA-4811-A7F8-6C03DECCF8E3}"/>
              </a:ext>
            </a:extLst>
          </p:cNvPr>
          <p:cNvSpPr txBox="1"/>
          <p:nvPr/>
        </p:nvSpPr>
        <p:spPr>
          <a:xfrm>
            <a:off x="7610677" y="3688506"/>
            <a:ext cx="41417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39" indent="-285739">
              <a:lnSpc>
                <a:spcPct val="120000"/>
              </a:lnSpc>
              <a:buClr>
                <a:srgbClr val="072243"/>
              </a:buClr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Taxes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4E91F4-4430-477F-8F6B-FACFACCBAD57}"/>
              </a:ext>
            </a:extLst>
          </p:cNvPr>
          <p:cNvSpPr txBox="1"/>
          <p:nvPr/>
        </p:nvSpPr>
        <p:spPr>
          <a:xfrm>
            <a:off x="7901563" y="3965554"/>
            <a:ext cx="3508278" cy="2646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Clr>
                <a:srgbClr val="072243"/>
              </a:buClr>
            </a:pPr>
            <a:r>
              <a:rPr lang="en-US" sz="1000" dirty="0">
                <a:solidFill>
                  <a:srgbClr val="072243"/>
                </a:solidFill>
              </a:rPr>
              <a:t>Tax Preparation, Year-Round Tax Planning, Tax Mitigation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D732-CDF2-42A4-93A5-35CAB4A24670}"/>
              </a:ext>
            </a:extLst>
          </p:cNvPr>
          <p:cNvSpPr txBox="1"/>
          <p:nvPr/>
        </p:nvSpPr>
        <p:spPr>
          <a:xfrm>
            <a:off x="7610677" y="4520356"/>
            <a:ext cx="41417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39" indent="-285739">
              <a:lnSpc>
                <a:spcPct val="120000"/>
              </a:lnSpc>
              <a:buClr>
                <a:srgbClr val="072243"/>
              </a:buClr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Estate Planning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CD2086-5C3B-4817-8830-3956A00562FB}"/>
              </a:ext>
            </a:extLst>
          </p:cNvPr>
          <p:cNvSpPr txBox="1"/>
          <p:nvPr/>
        </p:nvSpPr>
        <p:spPr>
          <a:xfrm>
            <a:off x="7901563" y="4788812"/>
            <a:ext cx="3508278" cy="449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buClr>
                <a:srgbClr val="072243"/>
              </a:buClr>
            </a:pPr>
            <a:r>
              <a:rPr lang="en-US" sz="1000" dirty="0">
                <a:solidFill>
                  <a:srgbClr val="072243"/>
                </a:solidFill>
              </a:rPr>
              <a:t>Will &amp; Trust creation, beneficiary reviews &amp; asset protection, Wealth transfer &amp; charitable giving strategies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DCAAEB-773D-4DD4-AF38-EF9A78857039}"/>
              </a:ext>
            </a:extLst>
          </p:cNvPr>
          <p:cNvSpPr txBox="1"/>
          <p:nvPr/>
        </p:nvSpPr>
        <p:spPr>
          <a:xfrm>
            <a:off x="7610677" y="5409356"/>
            <a:ext cx="41417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39" indent="-285739">
              <a:lnSpc>
                <a:spcPct val="120000"/>
              </a:lnSpc>
              <a:buClr>
                <a:srgbClr val="072243"/>
              </a:buClr>
              <a:buFont typeface="Blacker Sans Display Trial" panose="00000500000000000000" pitchFamily="2" charset="0"/>
              <a:buChar char="»"/>
            </a:pPr>
            <a:r>
              <a:rPr lang="en-US" sz="1250" b="1" dirty="0">
                <a:solidFill>
                  <a:srgbClr val="072243"/>
                </a:solidFill>
                <a:latin typeface="+mj-lt"/>
              </a:rPr>
              <a:t>Asset Management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EA949A-DE26-426A-BE75-2F55DF1FAD55}"/>
              </a:ext>
            </a:extLst>
          </p:cNvPr>
          <p:cNvSpPr txBox="1"/>
          <p:nvPr/>
        </p:nvSpPr>
        <p:spPr>
          <a:xfrm>
            <a:off x="7901563" y="5677812"/>
            <a:ext cx="3508278" cy="449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buClr>
                <a:srgbClr val="072243"/>
              </a:buClr>
            </a:pPr>
            <a:r>
              <a:rPr lang="en-US" sz="1000" dirty="0">
                <a:solidFill>
                  <a:srgbClr val="072243"/>
                </a:solidFill>
              </a:rPr>
              <a:t>Tailored investment strategies, Portfolio Diversification &amp; risk analysis, Active monitoring &amp; market adjustments.</a:t>
            </a:r>
          </a:p>
        </p:txBody>
      </p:sp>
    </p:spTree>
    <p:extLst>
      <p:ext uri="{BB962C8B-B14F-4D97-AF65-F5344CB8AC3E}">
        <p14:creationId xmlns:p14="http://schemas.microsoft.com/office/powerpoint/2010/main" val="127452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quare with black lines&#10;&#10;Description automatically generated">
            <a:extLst>
              <a:ext uri="{FF2B5EF4-FFF2-40B4-BE49-F238E27FC236}">
                <a16:creationId xmlns:a16="http://schemas.microsoft.com/office/drawing/2014/main" id="{8A2495E5-840F-1385-C8C0-65680A2EF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/>
          <a:stretch/>
        </p:blipFill>
        <p:spPr>
          <a:xfrm>
            <a:off x="6353" y="805069"/>
            <a:ext cx="12179294" cy="6056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01E547-370D-1120-1099-1687145D6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8"/>
          <a:stretch/>
        </p:blipFill>
        <p:spPr>
          <a:xfrm>
            <a:off x="6353" y="0"/>
            <a:ext cx="12185647" cy="884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67D77-F0E6-CA75-4FF0-D2B15DA447EE}"/>
              </a:ext>
            </a:extLst>
          </p:cNvPr>
          <p:cNvSpPr txBox="1"/>
          <p:nvPr/>
        </p:nvSpPr>
        <p:spPr>
          <a:xfrm>
            <a:off x="265938" y="114996"/>
            <a:ext cx="1002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Fiduciary Comprehensive Financial Planning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30255-C5DF-A493-291A-16E423E86B98}"/>
              </a:ext>
            </a:extLst>
          </p:cNvPr>
          <p:cNvSpPr txBox="1"/>
          <p:nvPr/>
        </p:nvSpPr>
        <p:spPr>
          <a:xfrm>
            <a:off x="265938" y="1044160"/>
            <a:ext cx="36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Position Planning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BED2A-F6E4-E013-2116-D85A013C4D87}"/>
              </a:ext>
            </a:extLst>
          </p:cNvPr>
          <p:cNvSpPr txBox="1"/>
          <p:nvPr/>
        </p:nvSpPr>
        <p:spPr>
          <a:xfrm>
            <a:off x="265938" y="1351707"/>
            <a:ext cx="3663509" cy="233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Net Worth Analysis </a:t>
            </a:r>
          </a:p>
          <a:p>
            <a:pPr>
              <a:lnSpc>
                <a:spcPts val="216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Cash Reserve Strategies </a:t>
            </a:r>
          </a:p>
          <a:p>
            <a:pPr>
              <a:lnSpc>
                <a:spcPts val="216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Cash Flow Management </a:t>
            </a:r>
          </a:p>
          <a:p>
            <a:pPr>
              <a:lnSpc>
                <a:spcPts val="216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Debt Analysis &amp; Management</a:t>
            </a:r>
          </a:p>
          <a:p>
            <a:pPr>
              <a:lnSpc>
                <a:spcPts val="2160"/>
              </a:lnSpc>
            </a:pP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Discretionary Income Management </a:t>
            </a:r>
          </a:p>
          <a:p>
            <a:pPr>
              <a:lnSpc>
                <a:spcPts val="216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Expected Large inflows/outflows</a:t>
            </a:r>
          </a:p>
          <a:p>
            <a:pPr>
              <a:lnSpc>
                <a:spcPts val="216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Lines of Credit </a:t>
            </a:r>
          </a:p>
          <a:p>
            <a:pPr>
              <a:lnSpc>
                <a:spcPts val="2160"/>
              </a:lnSpc>
            </a:pPr>
            <a:r>
              <a:rPr lang="en-US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8ECBF-19EE-BF53-796A-2760AA96F706}"/>
              </a:ext>
            </a:extLst>
          </p:cNvPr>
          <p:cNvSpPr txBox="1"/>
          <p:nvPr/>
        </p:nvSpPr>
        <p:spPr>
          <a:xfrm>
            <a:off x="4339438" y="1044160"/>
            <a:ext cx="36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 Protection Planning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18C1B-A02B-5D75-1EA4-C4CF01131B64}"/>
              </a:ext>
            </a:extLst>
          </p:cNvPr>
          <p:cNvSpPr txBox="1"/>
          <p:nvPr/>
        </p:nvSpPr>
        <p:spPr>
          <a:xfrm>
            <a:off x="4339438" y="1351707"/>
            <a:ext cx="3663509" cy="232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Disability – Long Term Care – Life  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Medical / Medicare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Employer Benefits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Property Casualty / Umbrella Liability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Current Policy Reviews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Beneficiary Designations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Special Needs Situations</a:t>
            </a:r>
          </a:p>
          <a:p>
            <a:pPr>
              <a:lnSpc>
                <a:spcPts val="216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F0E00-9B30-F267-7D52-25F86E474AFE}"/>
              </a:ext>
            </a:extLst>
          </p:cNvPr>
          <p:cNvSpPr txBox="1"/>
          <p:nvPr/>
        </p:nvSpPr>
        <p:spPr>
          <a:xfrm>
            <a:off x="8412938" y="1044160"/>
            <a:ext cx="36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aleway" pitchFamily="2" charset="0"/>
              </a:rPr>
              <a:t>Investment Strategy Planning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A879B-6E1D-745B-A732-23ECB6449F37}"/>
              </a:ext>
            </a:extLst>
          </p:cNvPr>
          <p:cNvSpPr txBox="1"/>
          <p:nvPr/>
        </p:nvSpPr>
        <p:spPr>
          <a:xfrm>
            <a:off x="8412938" y="1351707"/>
            <a:ext cx="3663509" cy="233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</a:t>
            </a:r>
            <a:r>
              <a:rPr lang="en-US" sz="1400" dirty="0">
                <a:latin typeface="Raleway" panose="020B0503030101060003" pitchFamily="34" charset="77"/>
              </a:rPr>
              <a:t>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Asset Allocation   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Options/Restricted Stock/</a:t>
            </a:r>
            <a:b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   non-qualified deferred compensation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Risk Tolerance alignment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Tax Smart and Tax Efficient Investing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Diversification Strategies 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Tax Implications</a:t>
            </a:r>
          </a:p>
          <a:p>
            <a:pPr>
              <a:lnSpc>
                <a:spcPts val="2160"/>
              </a:lnSpc>
            </a:pPr>
            <a:r>
              <a:rPr lang="en-US" b="1" dirty="0">
                <a:latin typeface="Raleway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06980-B26C-5168-1B80-CFDBCDB18458}"/>
              </a:ext>
            </a:extLst>
          </p:cNvPr>
          <p:cNvSpPr txBox="1"/>
          <p:nvPr/>
        </p:nvSpPr>
        <p:spPr>
          <a:xfrm>
            <a:off x="265938" y="3948870"/>
            <a:ext cx="36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 Strategy and Planning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BC5BA-2F82-DB6A-F746-454A4A1DBA28}"/>
              </a:ext>
            </a:extLst>
          </p:cNvPr>
          <p:cNvSpPr txBox="1"/>
          <p:nvPr/>
        </p:nvSpPr>
        <p:spPr>
          <a:xfrm>
            <a:off x="265938" y="4281131"/>
            <a:ext cx="3663509" cy="253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Tax – Deferral, Reduction, Mitigation </a:t>
            </a:r>
          </a:p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Tax Projections </a:t>
            </a:r>
          </a:p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Future Taxes Due </a:t>
            </a:r>
          </a:p>
          <a:p>
            <a:pPr>
              <a:lnSpc>
                <a:spcPts val="1880"/>
              </a:lnSpc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Effects of Liquidation </a:t>
            </a:r>
          </a:p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Withholdings </a:t>
            </a:r>
          </a:p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Filing Status </a:t>
            </a:r>
          </a:p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Business Ownership  </a:t>
            </a:r>
          </a:p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Investment Real Estate Planning </a:t>
            </a:r>
          </a:p>
          <a:p>
            <a:pPr marL="0" marR="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Tax Preparation  </a:t>
            </a:r>
          </a:p>
          <a:p>
            <a:pPr>
              <a:lnSpc>
                <a:spcPts val="2180"/>
              </a:lnSpc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85C0D-221A-3B92-877D-9DB45C656E77}"/>
              </a:ext>
            </a:extLst>
          </p:cNvPr>
          <p:cNvSpPr txBox="1"/>
          <p:nvPr/>
        </p:nvSpPr>
        <p:spPr>
          <a:xfrm>
            <a:off x="4339438" y="3948870"/>
            <a:ext cx="36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Retirement Planning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578B64-DB80-B154-9C87-9AFEE59BF780}"/>
              </a:ext>
            </a:extLst>
          </p:cNvPr>
          <p:cNvSpPr txBox="1"/>
          <p:nvPr/>
        </p:nvSpPr>
        <p:spPr>
          <a:xfrm>
            <a:off x="4339438" y="4281131"/>
            <a:ext cx="34905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en-US" sz="1400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Minimum Distributions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Pre-59 ½ Strategies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Required Minimum Distribution </a:t>
            </a:r>
            <a:b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  Strategies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IRA’S, Roth IRA’s, 401k’s, 403b’s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Roth Conversion Strategies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Income streams – transitions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Social Security Strategies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Medicare/Medigap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Risk Tolerance Transition </a:t>
            </a:r>
          </a:p>
          <a:p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•  </a:t>
            </a:r>
            <a:r>
              <a:rPr lang="en-US" sz="14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Timing Issues</a:t>
            </a:r>
            <a:r>
              <a:rPr lang="en-US" sz="1400" dirty="0">
                <a:effectLst/>
                <a:latin typeface="Raleway" panose="020B0503030101060003" pitchFamily="34" charset="77"/>
              </a:rPr>
              <a:t> </a:t>
            </a:r>
            <a:r>
              <a:rPr lang="en-US" sz="1400" b="1" dirty="0">
                <a:latin typeface="Raleway" panose="020B0503030101060003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04AEA-43FC-952E-1C2B-CB8330E59573}"/>
              </a:ext>
            </a:extLst>
          </p:cNvPr>
          <p:cNvSpPr txBox="1"/>
          <p:nvPr/>
        </p:nvSpPr>
        <p:spPr>
          <a:xfrm>
            <a:off x="8412938" y="3948870"/>
            <a:ext cx="36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Estate Planning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30999D-9471-B667-BB2E-6E4A63B1A848}"/>
              </a:ext>
            </a:extLst>
          </p:cNvPr>
          <p:cNvSpPr txBox="1"/>
          <p:nvPr/>
        </p:nvSpPr>
        <p:spPr>
          <a:xfrm>
            <a:off x="8412938" y="4281131"/>
            <a:ext cx="3663509" cy="260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Trusts, Wills, Power of Attorney’s  </a:t>
            </a:r>
          </a:p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Asset Ownership  </a:t>
            </a:r>
          </a:p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Estate Balancing  </a:t>
            </a:r>
          </a:p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Trust Funding </a:t>
            </a:r>
          </a:p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Succession Planning  </a:t>
            </a:r>
          </a:p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Special Needs Planning  </a:t>
            </a:r>
          </a:p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Charitable Giving  </a:t>
            </a:r>
          </a:p>
          <a:p>
            <a:pPr marL="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Raleway" panose="020B0503030101060003" pitchFamily="34" charset="77"/>
              </a:rPr>
              <a:t>•  </a:t>
            </a:r>
            <a:r>
              <a:rPr lang="en-US" sz="1400" kern="100" dirty="0">
                <a:effectLst/>
                <a:latin typeface="Raleway" panose="020B050303010106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Estate Liquidity   </a:t>
            </a:r>
          </a:p>
          <a:p>
            <a:pPr>
              <a:lnSpc>
                <a:spcPts val="2180"/>
              </a:lnSpc>
            </a:pPr>
            <a:r>
              <a:rPr lang="en-US" sz="1400" b="1" dirty="0">
                <a:latin typeface="Raleway" panose="020B0503030101060003" pitchFamily="34" charset="77"/>
              </a:rPr>
              <a:t> 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AE2B7EB-7040-3864-8815-A7608C8A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7436" y="6492874"/>
            <a:ext cx="645065" cy="365125"/>
          </a:xfrm>
        </p:spPr>
        <p:txBody>
          <a:bodyPr/>
          <a:lstStyle/>
          <a:p>
            <a:fld id="{6BDB5ECA-2E72-475C-987B-6E205E23FCD3}" type="slidenum">
              <a:rPr lang="en-US" sz="8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en-US" sz="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7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7197-BCCE-69F8-F2AB-4D09F7CF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67" y="46557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Comprehensive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149F0-700E-1EAB-F11B-5882DFA0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5ECA-2E72-475C-987B-6E205E23FCD3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Financial Planning Process | FPSB">
            <a:extLst>
              <a:ext uri="{FF2B5EF4-FFF2-40B4-BE49-F238E27FC236}">
                <a16:creationId xmlns:a16="http://schemas.microsoft.com/office/drawing/2014/main" id="{54A3C0DB-6053-9990-42F8-CFD65727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8" y="83084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0B9FAAF8-615A-90C4-CCEB-87D602159581}"/>
              </a:ext>
            </a:extLst>
          </p:cNvPr>
          <p:cNvSpPr/>
          <p:nvPr/>
        </p:nvSpPr>
        <p:spPr>
          <a:xfrm rot="10800000">
            <a:off x="4674636" y="1418270"/>
            <a:ext cx="2436543" cy="1091682"/>
          </a:xfrm>
          <a:prstGeom prst="trapezoid">
            <a:avLst>
              <a:gd name="adj" fmla="val 49872"/>
            </a:avLst>
          </a:prstGeom>
          <a:solidFill>
            <a:srgbClr val="134B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375BDC82-5737-11E7-808C-4125685F4702}"/>
              </a:ext>
            </a:extLst>
          </p:cNvPr>
          <p:cNvSpPr/>
          <p:nvPr/>
        </p:nvSpPr>
        <p:spPr>
          <a:xfrm rot="14452895">
            <a:off x="6364103" y="2351331"/>
            <a:ext cx="2436543" cy="1091682"/>
          </a:xfrm>
          <a:prstGeom prst="trapezoid">
            <a:avLst>
              <a:gd name="adj" fmla="val 49872"/>
            </a:avLst>
          </a:prstGeom>
          <a:solidFill>
            <a:srgbClr val="0059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6D6C0097-84FC-737E-FAC4-66F7DE26089D}"/>
              </a:ext>
            </a:extLst>
          </p:cNvPr>
          <p:cNvSpPr/>
          <p:nvPr/>
        </p:nvSpPr>
        <p:spPr>
          <a:xfrm rot="18252347">
            <a:off x="6585322" y="4326731"/>
            <a:ext cx="2004545" cy="1211626"/>
          </a:xfrm>
          <a:prstGeom prst="trapezoid">
            <a:avLst>
              <a:gd name="adj" fmla="val 49872"/>
            </a:avLst>
          </a:prstGeom>
          <a:solidFill>
            <a:srgbClr val="006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F56A2DDB-151D-86AC-97D3-4ECC35C9E704}"/>
              </a:ext>
            </a:extLst>
          </p:cNvPr>
          <p:cNvSpPr/>
          <p:nvPr/>
        </p:nvSpPr>
        <p:spPr>
          <a:xfrm>
            <a:off x="4666600" y="5318786"/>
            <a:ext cx="2444579" cy="1091683"/>
          </a:xfrm>
          <a:prstGeom prst="trapezoid">
            <a:avLst>
              <a:gd name="adj" fmla="val 49872"/>
            </a:avLst>
          </a:prstGeom>
          <a:solidFill>
            <a:srgbClr val="0078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75839D8C-BA4C-68AA-1307-B9A217ED192D}"/>
              </a:ext>
            </a:extLst>
          </p:cNvPr>
          <p:cNvSpPr/>
          <p:nvPr/>
        </p:nvSpPr>
        <p:spPr>
          <a:xfrm rot="7242345">
            <a:off x="3123788" y="2279222"/>
            <a:ext cx="2007816" cy="1201394"/>
          </a:xfrm>
          <a:prstGeom prst="trapezoid">
            <a:avLst>
              <a:gd name="adj" fmla="val 49872"/>
            </a:avLst>
          </a:prstGeom>
          <a:solidFill>
            <a:srgbClr val="00AC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0B9387FC-FDA9-574B-8071-F624A2B503AC}"/>
              </a:ext>
            </a:extLst>
          </p:cNvPr>
          <p:cNvSpPr/>
          <p:nvPr/>
        </p:nvSpPr>
        <p:spPr>
          <a:xfrm rot="3546334">
            <a:off x="3110673" y="4324640"/>
            <a:ext cx="2007816" cy="1201394"/>
          </a:xfrm>
          <a:prstGeom prst="trapezoid">
            <a:avLst>
              <a:gd name="adj" fmla="val 49872"/>
            </a:avLst>
          </a:prstGeom>
          <a:solidFill>
            <a:srgbClr val="009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DE16B1-6643-29BB-4FE2-3A3BCBFC9754}"/>
              </a:ext>
            </a:extLst>
          </p:cNvPr>
          <p:cNvSpPr/>
          <p:nvPr/>
        </p:nvSpPr>
        <p:spPr>
          <a:xfrm>
            <a:off x="4983820" y="3051445"/>
            <a:ext cx="1759060" cy="165479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41DF4-2E4E-28CE-1898-990C6F91FAE3}"/>
              </a:ext>
            </a:extLst>
          </p:cNvPr>
          <p:cNvSpPr txBox="1"/>
          <p:nvPr/>
        </p:nvSpPr>
        <p:spPr>
          <a:xfrm>
            <a:off x="5002382" y="1293771"/>
            <a:ext cx="170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Cash Flow &amp; Withdrawal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66C34-F031-C3EC-445B-7723AC97F2CB}"/>
              </a:ext>
            </a:extLst>
          </p:cNvPr>
          <p:cNvSpPr txBox="1"/>
          <p:nvPr/>
        </p:nvSpPr>
        <p:spPr>
          <a:xfrm>
            <a:off x="6668215" y="2356866"/>
            <a:ext cx="1810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Tax Planning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&amp; Tax Optimization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CA2FBA-2F78-E188-BDAF-D8E96AE0A894}"/>
              </a:ext>
            </a:extLst>
          </p:cNvPr>
          <p:cNvSpPr txBox="1"/>
          <p:nvPr/>
        </p:nvSpPr>
        <p:spPr>
          <a:xfrm>
            <a:off x="6628576" y="4028670"/>
            <a:ext cx="1982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Investment Management &amp; Tailored Portfolios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D0E52-3BE0-BA85-ED40-B4B911E429CA}"/>
              </a:ext>
            </a:extLst>
          </p:cNvPr>
          <p:cNvSpPr txBox="1"/>
          <p:nvPr/>
        </p:nvSpPr>
        <p:spPr>
          <a:xfrm>
            <a:off x="4937050" y="5218680"/>
            <a:ext cx="1810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Estate Planning &amp; Trust Review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FC2F0-21FF-AFB4-4307-658654B47473}"/>
              </a:ext>
            </a:extLst>
          </p:cNvPr>
          <p:cNvSpPr txBox="1"/>
          <p:nvPr/>
        </p:nvSpPr>
        <p:spPr>
          <a:xfrm>
            <a:off x="3115812" y="4352772"/>
            <a:ext cx="181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Review &amp; Monitor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0C458-262A-A58F-F053-E51DAF2CEA6A}"/>
              </a:ext>
            </a:extLst>
          </p:cNvPr>
          <p:cNvSpPr txBox="1"/>
          <p:nvPr/>
        </p:nvSpPr>
        <p:spPr>
          <a:xfrm>
            <a:off x="3209511" y="2488848"/>
            <a:ext cx="181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Retirement Analysis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C9359FC-ACE0-952B-3FAC-629BECDD7353}"/>
              </a:ext>
            </a:extLst>
          </p:cNvPr>
          <p:cNvSpPr/>
          <p:nvPr/>
        </p:nvSpPr>
        <p:spPr>
          <a:xfrm rot="5400000">
            <a:off x="-175261" y="175261"/>
            <a:ext cx="1927276" cy="1576755"/>
          </a:xfrm>
          <a:prstGeom prst="rtTriangle">
            <a:avLst/>
          </a:prstGeom>
          <a:solidFill>
            <a:srgbClr val="02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3" name="Picture 2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49CD928-17B1-F2F3-AA91-DA4C8C62F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623" y="136525"/>
            <a:ext cx="1080354" cy="5647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9F3E40D-0255-1C01-835F-2BD51ED9A573}"/>
              </a:ext>
            </a:extLst>
          </p:cNvPr>
          <p:cNvSpPr txBox="1"/>
          <p:nvPr/>
        </p:nvSpPr>
        <p:spPr>
          <a:xfrm>
            <a:off x="4977185" y="3218601"/>
            <a:ext cx="181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YOUR </a:t>
            </a:r>
          </a:p>
          <a:p>
            <a:pPr algn="ctr"/>
            <a:r>
              <a:rPr lang="en-US" sz="4000" b="1" dirty="0">
                <a:solidFill>
                  <a:schemeClr val="accent6"/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8644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32D408BF91848964C9A72B99A6DAF" ma:contentTypeVersion="14" ma:contentTypeDescription="Create a new document." ma:contentTypeScope="" ma:versionID="2eeb30544134bb2c133f2a6e443c05f9">
  <xsd:schema xmlns:xsd="http://www.w3.org/2001/XMLSchema" xmlns:xs="http://www.w3.org/2001/XMLSchema" xmlns:p="http://schemas.microsoft.com/office/2006/metadata/properties" xmlns:ns2="0586afe6-2814-4cb5-92c4-af72f2aea325" xmlns:ns3="4ba18ff1-9148-4a63-9bb5-69bf1f8721d3" targetNamespace="http://schemas.microsoft.com/office/2006/metadata/properties" ma:root="true" ma:fieldsID="af3946a705dce19c8f8949505cb6e3a6" ns2:_="" ns3:_="">
    <xsd:import namespace="0586afe6-2814-4cb5-92c4-af72f2aea325"/>
    <xsd:import namespace="4ba18ff1-9148-4a63-9bb5-69bf1f8721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6afe6-2814-4cb5-92c4-af72f2aea3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c868871-36f6-400f-8f35-7bb0f0ee22e0}" ma:internalName="TaxCatchAll" ma:showField="CatchAllData" ma:web="0586afe6-2814-4cb5-92c4-af72f2aea3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18ff1-9148-4a63-9bb5-69bf1f872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e945071-b0b2-41b6-a98a-e3d949953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18ff1-9148-4a63-9bb5-69bf1f8721d3">
      <Terms xmlns="http://schemas.microsoft.com/office/infopath/2007/PartnerControls"/>
    </lcf76f155ced4ddcb4097134ff3c332f>
    <TaxCatchAll xmlns="0586afe6-2814-4cb5-92c4-af72f2aea325" xsi:nil="true"/>
  </documentManagement>
</p:properties>
</file>

<file path=customXml/itemProps1.xml><?xml version="1.0" encoding="utf-8"?>
<ds:datastoreItem xmlns:ds="http://schemas.openxmlformats.org/officeDocument/2006/customXml" ds:itemID="{339B072F-AAA3-41C6-A588-E77BE9F5FF97}"/>
</file>

<file path=customXml/itemProps2.xml><?xml version="1.0" encoding="utf-8"?>
<ds:datastoreItem xmlns:ds="http://schemas.openxmlformats.org/officeDocument/2006/customXml" ds:itemID="{021F7D76-6184-4A06-A48E-BB8BE9714989}"/>
</file>

<file path=customXml/itemProps3.xml><?xml version="1.0" encoding="utf-8"?>
<ds:datastoreItem xmlns:ds="http://schemas.openxmlformats.org/officeDocument/2006/customXml" ds:itemID="{81CCA43B-232B-44F1-9A07-E71529DFC89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376</Words>
  <Application>Microsoft Office PowerPoint</Application>
  <PresentationFormat>Widescreen</PresentationFormat>
  <Paragraphs>90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Blacker Sans Display Trial</vt:lpstr>
      <vt:lpstr>Raleway</vt:lpstr>
      <vt:lpstr>Roboto</vt:lpstr>
      <vt:lpstr>Office Theme</vt:lpstr>
      <vt:lpstr>PowerPoint Presentation</vt:lpstr>
      <vt:lpstr>PowerPoint Presentation</vt:lpstr>
      <vt:lpstr>Comprehensive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Brenner CFP</dc:creator>
  <cp:lastModifiedBy>Adam Van Deusen</cp:lastModifiedBy>
  <cp:revision>1</cp:revision>
  <dcterms:created xsi:type="dcterms:W3CDTF">2025-12-03T12:55:00Z</dcterms:created>
  <dcterms:modified xsi:type="dcterms:W3CDTF">2025-12-03T14:25:36Z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0x010100E6932D408BF91848964C9A72B99A6DAF</vt:lpwstr>
  </property>
</Properties>
</file>