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6" r:id="rId2"/>
  </p:sldMasterIdLst>
  <p:notesMasterIdLst>
    <p:notesMasterId r:id="rId10"/>
  </p:notesMasterIdLst>
  <p:sldIdLst>
    <p:sldId id="256" r:id="rId3"/>
    <p:sldId id="263" r:id="rId4"/>
    <p:sldId id="258" r:id="rId5"/>
    <p:sldId id="259" r:id="rId6"/>
    <p:sldId id="260" r:id="rId7"/>
    <p:sldId id="261" r:id="rId8"/>
    <p:sldId id="279" r:id="rId9"/>
  </p:sldIdLst>
  <p:sldSz cx="14630400" cy="8229600"/>
  <p:notesSz cx="8229600" cy="14630400"/>
  <p:embeddedFontLst>
    <p:embeddedFont>
      <p:font typeface="Raleway" pitchFamily="2" charset="0"/>
      <p:regular r:id="rId11"/>
      <p:bold r:id="rId12"/>
      <p:italic r:id="rId13"/>
      <p:boldItalic r:id="rId14"/>
    </p:embeddedFont>
    <p:embeddedFont>
      <p:font typeface="Raleway Medium" pitchFamily="2" charset="0"/>
      <p:regular r:id="rId15"/>
      <p:italic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Roboto Medium" panose="02000000000000000000" pitchFamily="2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59EC6B-2AAF-4956-954B-068B11FAF641}" v="5" dt="2025-07-27T20:05:30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8" d="100"/>
          <a:sy n="98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28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05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71971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368113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3851454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72179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1960013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725361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3885362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158883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3039798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996935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495700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634121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903491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825267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889462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3393020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4286223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63861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41842511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40697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955058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3462428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2173590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328180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838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  <p:extLst>
      <p:ext uri="{BB962C8B-B14F-4D97-AF65-F5344CB8AC3E}">
        <p14:creationId xmlns:p14="http://schemas.microsoft.com/office/powerpoint/2010/main" val="373856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63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3964" y="2323016"/>
            <a:ext cx="7416403" cy="27939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The Three Concerns Keeping $25M+ Families Up at Night</a:t>
            </a:r>
            <a:endParaRPr lang="en-US" sz="5400" b="1" dirty="0"/>
          </a:p>
        </p:txBody>
      </p:sp>
      <p:sp>
        <p:nvSpPr>
          <p:cNvPr id="4" name="Text 1"/>
          <p:cNvSpPr/>
          <p:nvPr/>
        </p:nvSpPr>
        <p:spPr>
          <a:xfrm>
            <a:off x="6396432" y="5027315"/>
            <a:ext cx="7416403" cy="1619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250"/>
              </a:lnSpc>
              <a:buNone/>
            </a:pPr>
            <a:r>
              <a:rPr lang="en-US" sz="3400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Macro-Economic Factors, Security &amp; Legacy, Lifestyle &amp; Values – Actionable Insights for Advisors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6396432" y="6971011"/>
            <a:ext cx="741640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17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John Bowen, CEO of CEG Worldwide &amp; CEG Insights</a:t>
            </a:r>
            <a:endParaRPr lang="en-US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3154AD-EB9F-9691-8FAE-B07828C9E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761" y="626722"/>
            <a:ext cx="1312322" cy="13210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794" y="503515"/>
            <a:ext cx="7729299" cy="572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68547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What Drives Ultra-Wealthy Clients?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40794" y="1441847"/>
            <a:ext cx="13348811" cy="7322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Ultra-wealthy clients are more than just high-net-worth investors; they are entrepreneurs, high-level professionals, and inheritors who require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advisors who deeply understand their values, aspirations, and challenges.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0794" y="2448639"/>
            <a:ext cx="10341054" cy="457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rgbClr val="A68547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The Three Core Dimensions of Ultra-Wealthy Client Concerns</a:t>
            </a:r>
            <a:endParaRPr kumimoji="0" lang="en-US" sz="2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2379226" y="4575810"/>
            <a:ext cx="2684145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Macroeconomic Factors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640794" y="4971574"/>
            <a:ext cx="4422577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Inflation, national debt, market volatility, and risk mitigation.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488" y="3180993"/>
            <a:ext cx="3771305" cy="377130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946100" y="4883468"/>
            <a:ext cx="97988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9475351" y="3564374"/>
            <a:ext cx="2288738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Security &amp; Legacy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475351" y="3960138"/>
            <a:ext cx="4514255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Wealth protection, asset security, estate considerations, and multi-generational wealth transfer.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488" y="3180993"/>
            <a:ext cx="3771305" cy="377130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915394" y="3740348"/>
            <a:ext cx="119182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9"/>
          <p:cNvSpPr/>
          <p:nvPr/>
        </p:nvSpPr>
        <p:spPr>
          <a:xfrm>
            <a:off x="9475351" y="5587246"/>
            <a:ext cx="2288738" cy="285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Lifestyle &amp; Values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9475351" y="5983010"/>
            <a:ext cx="4514255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Family governance, philanthropy, and aligning wealth with long-term purpose.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488" y="3180993"/>
            <a:ext cx="3771305" cy="377130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7913965" y="6026587"/>
            <a:ext cx="122158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640794" y="7158276"/>
            <a:ext cx="13348811" cy="585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A68547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Serving ultra-wealthy clients requires more than investment expertise—it demands an integrated approach that aligns financial planning with their broader life goals.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694" y="559237"/>
            <a:ext cx="8609886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Concern 1 – Macro-Economic Factors</a:t>
            </a:r>
            <a:endParaRPr lang="en-US" sz="4400" b="1" dirty="0"/>
          </a:p>
        </p:txBody>
      </p:sp>
      <p:sp>
        <p:nvSpPr>
          <p:cNvPr id="3" name="Shape 1"/>
          <p:cNvSpPr/>
          <p:nvPr/>
        </p:nvSpPr>
        <p:spPr>
          <a:xfrm>
            <a:off x="790694" y="1695688"/>
            <a:ext cx="6283404" cy="1579840"/>
          </a:xfrm>
          <a:prstGeom prst="roundRect">
            <a:avLst>
              <a:gd name="adj" fmla="val 579"/>
            </a:avLst>
          </a:prstGeom>
          <a:solidFill>
            <a:srgbClr val="050505"/>
          </a:solidFill>
          <a:ln w="2286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11198" y="1916192"/>
            <a:ext cx="2470904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Top Worries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11198" y="2422565"/>
            <a:ext cx="5842397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Inflation, volatility, geopolitical risks (82.1% of ultra-HNW demand active involvement).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0694" y="3473172"/>
            <a:ext cx="6283404" cy="1579840"/>
          </a:xfrm>
          <a:prstGeom prst="roundRect">
            <a:avLst>
              <a:gd name="adj" fmla="val 579"/>
            </a:avLst>
          </a:prstGeom>
          <a:solidFill>
            <a:srgbClr val="050505"/>
          </a:solidFill>
          <a:ln w="2286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1011198" y="3693676"/>
            <a:ext cx="2470904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Advisor Shift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011198" y="4200049"/>
            <a:ext cx="5842397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From mean-variance to sovereign risk frameworks; integrate AI for predictive analytics.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0694" y="5250656"/>
            <a:ext cx="6283404" cy="1579840"/>
          </a:xfrm>
          <a:prstGeom prst="roundRect">
            <a:avLst>
              <a:gd name="adj" fmla="val 579"/>
            </a:avLst>
          </a:prstGeom>
          <a:solidFill>
            <a:srgbClr val="050505"/>
          </a:solidFill>
          <a:ln w="2286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1011198" y="5471160"/>
            <a:ext cx="2470904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Opportunity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11198" y="5977533"/>
            <a:ext cx="5842397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Proactive strategies build reassurance, scaling to HNW clients amid market shifts.</a:t>
            </a:r>
            <a:endParaRPr lang="en-US" sz="15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922" y="1695688"/>
            <a:ext cx="5168622" cy="4255770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563922" y="6173748"/>
            <a:ext cx="6283404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Concern by Age Group (% Hands-on)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90694" y="7275076"/>
            <a:ext cx="13049012" cy="395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"Traditional tools fall short; contextualize global events to become indispensable."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6512" y="759738"/>
            <a:ext cx="5947767" cy="520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4400" b="1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Concern 2 – Security &amp; Legacy</a:t>
            </a:r>
            <a:endParaRPr lang="en-US" sz="4400" b="1" dirty="0"/>
          </a:p>
        </p:txBody>
      </p:sp>
      <p:sp>
        <p:nvSpPr>
          <p:cNvPr id="4" name="Text 1"/>
          <p:cNvSpPr/>
          <p:nvPr/>
        </p:nvSpPr>
        <p:spPr>
          <a:xfrm>
            <a:off x="666512" y="1696879"/>
            <a:ext cx="3702248" cy="624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Client Concerns &amp; Opportunities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666512" y="2508885"/>
            <a:ext cx="374928" cy="374928"/>
          </a:xfrm>
          <a:prstGeom prst="roundRect">
            <a:avLst>
              <a:gd name="adj" fmla="val 2439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728960" y="2540079"/>
            <a:ext cx="249912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208008" y="2566154"/>
            <a:ext cx="2082998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Core Fears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208008" y="2993112"/>
            <a:ext cx="3160752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Asset protection and multi-generational transfer (77.5% worry about wasteful heirs).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666512" y="4126468"/>
            <a:ext cx="374928" cy="374928"/>
          </a:xfrm>
          <a:prstGeom prst="roundRect">
            <a:avLst>
              <a:gd name="adj" fmla="val 2439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728960" y="4157663"/>
            <a:ext cx="249912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2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208008" y="4183737"/>
            <a:ext cx="2082998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Solutions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208008" y="4610695"/>
            <a:ext cx="3160752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Blend estate structures with family governance coaching and heir education.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666512" y="5477351"/>
            <a:ext cx="374928" cy="374928"/>
          </a:xfrm>
          <a:prstGeom prst="roundRect">
            <a:avLst>
              <a:gd name="adj" fmla="val 2439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28960" y="5508546"/>
            <a:ext cx="249912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95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3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208008" y="5534620"/>
            <a:ext cx="2082998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Payoff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1208008" y="5961578"/>
            <a:ext cx="3160752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Fosters loyalty (75.1% encourage heirs to use same advisors); opens multi-gen relationships.</a:t>
            </a:r>
            <a:endParaRPr lang="en-US" sz="1300" dirty="0"/>
          </a:p>
        </p:txBody>
      </p:sp>
      <p:sp>
        <p:nvSpPr>
          <p:cNvPr id="17" name="Text 14"/>
          <p:cNvSpPr/>
          <p:nvPr/>
        </p:nvSpPr>
        <p:spPr>
          <a:xfrm>
            <a:off x="4782860" y="1696879"/>
            <a:ext cx="3101935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Advisor Strategies &amp; Tools</a:t>
            </a:r>
            <a:endParaRPr lang="en-US" sz="1950" dirty="0"/>
          </a:p>
        </p:txBody>
      </p:sp>
      <p:sp>
        <p:nvSpPr>
          <p:cNvPr id="18" name="Shape 15"/>
          <p:cNvSpPr/>
          <p:nvPr/>
        </p:nvSpPr>
        <p:spPr>
          <a:xfrm>
            <a:off x="4782860" y="2196584"/>
            <a:ext cx="666512" cy="1026795"/>
          </a:xfrm>
          <a:prstGeom prst="roundRect">
            <a:avLst>
              <a:gd name="adj" fmla="val 360028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4991100" y="2553772"/>
            <a:ext cx="249912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1</a:t>
            </a:r>
            <a:endParaRPr lang="en-US" sz="1950" dirty="0"/>
          </a:p>
        </p:txBody>
      </p:sp>
      <p:sp>
        <p:nvSpPr>
          <p:cNvPr id="20" name="Text 17"/>
          <p:cNvSpPr/>
          <p:nvPr/>
        </p:nvSpPr>
        <p:spPr>
          <a:xfrm>
            <a:off x="5615940" y="2363153"/>
            <a:ext cx="2082998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Trust Structures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5615940" y="2790111"/>
            <a:ext cx="28691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Establish appropriate vehicles</a:t>
            </a:r>
            <a:endParaRPr lang="en-US" sz="1300" dirty="0"/>
          </a:p>
        </p:txBody>
      </p:sp>
      <p:sp>
        <p:nvSpPr>
          <p:cNvPr id="22" name="Shape 19"/>
          <p:cNvSpPr/>
          <p:nvPr/>
        </p:nvSpPr>
        <p:spPr>
          <a:xfrm>
            <a:off x="4782860" y="3348276"/>
            <a:ext cx="666512" cy="1026795"/>
          </a:xfrm>
          <a:prstGeom prst="roundRect">
            <a:avLst>
              <a:gd name="adj" fmla="val 360028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0"/>
          <p:cNvSpPr/>
          <p:nvPr/>
        </p:nvSpPr>
        <p:spPr>
          <a:xfrm>
            <a:off x="4991100" y="3705463"/>
            <a:ext cx="249912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2</a:t>
            </a:r>
            <a:endParaRPr lang="en-US" sz="1950" dirty="0"/>
          </a:p>
        </p:txBody>
      </p:sp>
      <p:sp>
        <p:nvSpPr>
          <p:cNvPr id="24" name="Text 21"/>
          <p:cNvSpPr/>
          <p:nvPr/>
        </p:nvSpPr>
        <p:spPr>
          <a:xfrm>
            <a:off x="5615940" y="3514844"/>
            <a:ext cx="2082998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Family Governance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5615940" y="3941802"/>
            <a:ext cx="28691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Create decision frameworks</a:t>
            </a:r>
            <a:endParaRPr lang="en-US" sz="1300" dirty="0"/>
          </a:p>
        </p:txBody>
      </p:sp>
      <p:sp>
        <p:nvSpPr>
          <p:cNvPr id="26" name="Shape 23"/>
          <p:cNvSpPr/>
          <p:nvPr/>
        </p:nvSpPr>
        <p:spPr>
          <a:xfrm>
            <a:off x="4782860" y="4499967"/>
            <a:ext cx="666512" cy="1026795"/>
          </a:xfrm>
          <a:prstGeom prst="roundRect">
            <a:avLst>
              <a:gd name="adj" fmla="val 360028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4"/>
          <p:cNvSpPr/>
          <p:nvPr/>
        </p:nvSpPr>
        <p:spPr>
          <a:xfrm>
            <a:off x="4991100" y="4857155"/>
            <a:ext cx="249912" cy="312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3</a:t>
            </a:r>
            <a:endParaRPr lang="en-US" sz="1950" dirty="0"/>
          </a:p>
        </p:txBody>
      </p:sp>
      <p:sp>
        <p:nvSpPr>
          <p:cNvPr id="28" name="Text 25"/>
          <p:cNvSpPr/>
          <p:nvPr/>
        </p:nvSpPr>
        <p:spPr>
          <a:xfrm>
            <a:off x="5615940" y="4666536"/>
            <a:ext cx="2082998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Heir Education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5615940" y="5093494"/>
            <a:ext cx="28691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Prepare next generation</a:t>
            </a:r>
            <a:endParaRPr lang="en-US" sz="1300" dirty="0"/>
          </a:p>
        </p:txBody>
      </p:sp>
      <p:sp>
        <p:nvSpPr>
          <p:cNvPr id="30" name="Text 27"/>
          <p:cNvSpPr/>
          <p:nvPr/>
        </p:nvSpPr>
        <p:spPr>
          <a:xfrm>
            <a:off x="666512" y="7136487"/>
            <a:ext cx="7810976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"Elevate from manager to steward—address emotional trade-offs AI can't handle."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2232" y="707112"/>
            <a:ext cx="6294477" cy="556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4400" b="1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Concern 3 – Lifestyle &amp; Values</a:t>
            </a:r>
            <a:endParaRPr lang="en-US" sz="4400" b="1" dirty="0"/>
          </a:p>
        </p:txBody>
      </p:sp>
      <p:sp>
        <p:nvSpPr>
          <p:cNvPr id="4" name="Text 1"/>
          <p:cNvSpPr/>
          <p:nvPr/>
        </p:nvSpPr>
        <p:spPr>
          <a:xfrm>
            <a:off x="712232" y="1530548"/>
            <a:ext cx="7719536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Aligning Values with Planning Process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12232" y="2282785"/>
            <a:ext cx="3770709" cy="2511028"/>
          </a:xfrm>
          <a:prstGeom prst="roundRect">
            <a:avLst>
              <a:gd name="adj" fmla="val 4370"/>
            </a:avLst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12232" y="2259925"/>
            <a:ext cx="3770709" cy="91440"/>
          </a:xfrm>
          <a:prstGeom prst="roundRect">
            <a:avLst>
              <a:gd name="adj" fmla="val 10000"/>
            </a:avLst>
          </a:prstGeom>
          <a:solidFill>
            <a:srgbClr val="A685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2330529" y="2015728"/>
            <a:ext cx="534114" cy="534114"/>
          </a:xfrm>
          <a:prstGeom prst="roundRect">
            <a:avLst>
              <a:gd name="adj" fmla="val 171199"/>
            </a:avLst>
          </a:prstGeom>
          <a:solidFill>
            <a:srgbClr val="A685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787" y="2149197"/>
            <a:ext cx="213598" cy="26705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3090" y="2727841"/>
            <a:ext cx="2670929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Priorities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913090" y="3168372"/>
            <a:ext cx="3368993" cy="854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Philanthropy, purpose, impact (85.8% value leaving a legacy; 80.3% want coordinated pros).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4660940" y="2282785"/>
            <a:ext cx="3770828" cy="2511028"/>
          </a:xfrm>
          <a:prstGeom prst="roundRect">
            <a:avLst>
              <a:gd name="adj" fmla="val 4370"/>
            </a:avLst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8"/>
          <p:cNvSpPr/>
          <p:nvPr/>
        </p:nvSpPr>
        <p:spPr>
          <a:xfrm>
            <a:off x="4660940" y="2259925"/>
            <a:ext cx="3770828" cy="91440"/>
          </a:xfrm>
          <a:prstGeom prst="roundRect">
            <a:avLst>
              <a:gd name="adj" fmla="val 10000"/>
            </a:avLst>
          </a:prstGeom>
          <a:solidFill>
            <a:srgbClr val="A685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6279237" y="2015728"/>
            <a:ext cx="534114" cy="534114"/>
          </a:xfrm>
          <a:prstGeom prst="roundRect">
            <a:avLst>
              <a:gd name="adj" fmla="val 171199"/>
            </a:avLst>
          </a:prstGeom>
          <a:solidFill>
            <a:srgbClr val="A685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495" y="2149197"/>
            <a:ext cx="213598" cy="26705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861798" y="2727841"/>
            <a:ext cx="2670929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Advisor Role</a:t>
            </a: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4861798" y="3168372"/>
            <a:ext cx="3369112" cy="1424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Align wealth with values via Investment management,  mitigating taxes, taking care of the heirs, protecting assets from unjustly taken, charitable strategies, and lifestyle services.</a:t>
            </a:r>
            <a:endParaRPr lang="en-US" sz="1400" dirty="0"/>
          </a:p>
        </p:txBody>
      </p:sp>
      <p:sp>
        <p:nvSpPr>
          <p:cNvPr id="17" name="Shape 12"/>
          <p:cNvSpPr/>
          <p:nvPr/>
        </p:nvSpPr>
        <p:spPr>
          <a:xfrm>
            <a:off x="712232" y="5238869"/>
            <a:ext cx="7719536" cy="1371362"/>
          </a:xfrm>
          <a:prstGeom prst="roundRect">
            <a:avLst>
              <a:gd name="adj" fmla="val 8001"/>
            </a:avLst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712232" y="5216009"/>
            <a:ext cx="7719536" cy="91440"/>
          </a:xfrm>
          <a:prstGeom prst="roundRect">
            <a:avLst>
              <a:gd name="adj" fmla="val 10000"/>
            </a:avLst>
          </a:prstGeom>
          <a:solidFill>
            <a:srgbClr val="A6854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Shape 14"/>
          <p:cNvSpPr/>
          <p:nvPr/>
        </p:nvSpPr>
        <p:spPr>
          <a:xfrm>
            <a:off x="4304943" y="4971812"/>
            <a:ext cx="534114" cy="534114"/>
          </a:xfrm>
          <a:prstGeom prst="roundRect">
            <a:avLst>
              <a:gd name="adj" fmla="val 171199"/>
            </a:avLst>
          </a:prstGeom>
          <a:solidFill>
            <a:srgbClr val="A685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201" y="5105281"/>
            <a:ext cx="213598" cy="26705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913090" y="5683925"/>
            <a:ext cx="2670929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Differentiation</a:t>
            </a:r>
            <a:endParaRPr lang="en-US" sz="2100" dirty="0"/>
          </a:p>
        </p:txBody>
      </p:sp>
      <p:sp>
        <p:nvSpPr>
          <p:cNvPr id="22" name="Text 16"/>
          <p:cNvSpPr/>
          <p:nvPr/>
        </p:nvSpPr>
        <p:spPr>
          <a:xfrm>
            <a:off x="913090" y="6124456"/>
            <a:ext cx="7317819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Captures AI-resistant share; resonates post-liquidity events for founders.</a:t>
            </a:r>
            <a:endParaRPr lang="en-US" sz="1400" dirty="0"/>
          </a:p>
        </p:txBody>
      </p:sp>
      <p:sp>
        <p:nvSpPr>
          <p:cNvPr id="23" name="Text 17"/>
          <p:cNvSpPr/>
          <p:nvPr/>
        </p:nvSpPr>
        <p:spPr>
          <a:xfrm>
            <a:off x="712232" y="6810494"/>
            <a:ext cx="7719536" cy="711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 "Go beyond returns—help clients build amazing lives of significance for deeper connections."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569" y="604957"/>
            <a:ext cx="6999089" cy="582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Actionable Steps &amp; Next Actions</a:t>
            </a:r>
            <a:endParaRPr lang="en-US" sz="3650" dirty="0"/>
          </a:p>
        </p:txBody>
      </p:sp>
      <p:sp>
        <p:nvSpPr>
          <p:cNvPr id="3" name="Shape 1"/>
          <p:cNvSpPr/>
          <p:nvPr/>
        </p:nvSpPr>
        <p:spPr>
          <a:xfrm>
            <a:off x="745569" y="3007043"/>
            <a:ext cx="13139261" cy="22860"/>
          </a:xfrm>
          <a:prstGeom prst="roundRect">
            <a:avLst>
              <a:gd name="adj" fmla="val 40000"/>
            </a:avLst>
          </a:prstGeom>
          <a:solidFill>
            <a:srgbClr val="3D3D3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3960614" y="2447806"/>
            <a:ext cx="22860" cy="559237"/>
          </a:xfrm>
          <a:prstGeom prst="roundRect">
            <a:avLst>
              <a:gd name="adj" fmla="val 40000"/>
            </a:avLst>
          </a:prstGeom>
          <a:solidFill>
            <a:srgbClr val="3D3D3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3762375" y="2797373"/>
            <a:ext cx="419338" cy="419338"/>
          </a:xfrm>
          <a:prstGeom prst="roundRect">
            <a:avLst>
              <a:gd name="adj" fmla="val 2181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3832265" y="2832318"/>
            <a:ext cx="279559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2633901" y="1560195"/>
            <a:ext cx="2676406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30 Days: Deep Discovery</a:t>
            </a:r>
            <a:endParaRPr lang="en-US" sz="2400" b="1" dirty="0"/>
          </a:p>
        </p:txBody>
      </p:sp>
      <p:sp>
        <p:nvSpPr>
          <p:cNvPr id="8" name="Text 6"/>
          <p:cNvSpPr/>
          <p:nvPr/>
        </p:nvSpPr>
        <p:spPr>
          <a:xfrm>
            <a:off x="931902" y="1963222"/>
            <a:ext cx="608040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Conduct comprehensive client interviews to uncover concerns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7303651" y="3007043"/>
            <a:ext cx="22860" cy="559237"/>
          </a:xfrm>
          <a:prstGeom prst="roundRect">
            <a:avLst>
              <a:gd name="adj" fmla="val 40000"/>
            </a:avLst>
          </a:prstGeom>
          <a:solidFill>
            <a:srgbClr val="3D3D3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105412" y="2797373"/>
            <a:ext cx="419338" cy="419338"/>
          </a:xfrm>
          <a:prstGeom prst="roundRect">
            <a:avLst>
              <a:gd name="adj" fmla="val 2181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75302" y="2832318"/>
            <a:ext cx="279559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794177" y="3752612"/>
            <a:ext cx="3041928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60 Days: Integrate Solutions</a:t>
            </a:r>
            <a:endParaRPr lang="en-US" sz="2400" b="1" dirty="0"/>
          </a:p>
        </p:txBody>
      </p:sp>
      <p:sp>
        <p:nvSpPr>
          <p:cNvPr id="13" name="Text 11"/>
          <p:cNvSpPr/>
          <p:nvPr/>
        </p:nvSpPr>
        <p:spPr>
          <a:xfrm>
            <a:off x="4274939" y="4155638"/>
            <a:ext cx="6080403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Develop and implement tailored strategies addressing all three concerns</a:t>
            </a:r>
            <a:endParaRPr lang="en-US" dirty="0"/>
          </a:p>
        </p:txBody>
      </p:sp>
      <p:sp>
        <p:nvSpPr>
          <p:cNvPr id="14" name="Shape 12"/>
          <p:cNvSpPr/>
          <p:nvPr/>
        </p:nvSpPr>
        <p:spPr>
          <a:xfrm>
            <a:off x="10646807" y="2447806"/>
            <a:ext cx="22860" cy="559237"/>
          </a:xfrm>
          <a:prstGeom prst="roundRect">
            <a:avLst>
              <a:gd name="adj" fmla="val 40000"/>
            </a:avLst>
          </a:prstGeom>
          <a:solidFill>
            <a:srgbClr val="3D3D3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10448568" y="2797373"/>
            <a:ext cx="419338" cy="419338"/>
          </a:xfrm>
          <a:prstGeom prst="roundRect">
            <a:avLst>
              <a:gd name="adj" fmla="val 2181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10518458" y="2832318"/>
            <a:ext cx="279559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3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9290685" y="1560195"/>
            <a:ext cx="2735104" cy="2912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E5E0DF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90 Days: Measure Impact</a:t>
            </a:r>
            <a:endParaRPr lang="en-US" sz="2400" b="1" dirty="0"/>
          </a:p>
        </p:txBody>
      </p:sp>
      <p:sp>
        <p:nvSpPr>
          <p:cNvPr id="18" name="Text 16"/>
          <p:cNvSpPr/>
          <p:nvPr/>
        </p:nvSpPr>
        <p:spPr>
          <a:xfrm>
            <a:off x="7617976" y="1963222"/>
            <a:ext cx="6080522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Evaluate results and refine approach based on client feedback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138224" y="4977186"/>
            <a:ext cx="14205096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For Any Advisor</a:t>
            </a:r>
            <a:r>
              <a:rPr lang="en-US" sz="2200" dirty="0">
                <a:solidFill>
                  <a:srgbClr val="A68547"/>
                </a:solidFill>
                <a:latin typeface="Raleway Medium" pitchFamily="34" charset="0"/>
                <a:ea typeface="Raleway Medium" pitchFamily="34" charset="-122"/>
                <a:cs typeface="Raleway Medium" pitchFamily="34" charset="-120"/>
              </a:rPr>
              <a:t>: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38223" y="5619283"/>
            <a:ext cx="14205098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ctr">
              <a:lnSpc>
                <a:spcPts val="2300"/>
              </a:lnSpc>
              <a:buSzPct val="100000"/>
              <a:buChar char="•"/>
            </a:pPr>
            <a:r>
              <a:rPr lang="en-US" sz="24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Reframe conversations to uncover concerns</a:t>
            </a:r>
            <a:endParaRPr lang="en-US" sz="2400" dirty="0"/>
          </a:p>
        </p:txBody>
      </p:sp>
      <p:sp>
        <p:nvSpPr>
          <p:cNvPr id="21" name="Text 19"/>
          <p:cNvSpPr/>
          <p:nvPr/>
        </p:nvSpPr>
        <p:spPr>
          <a:xfrm>
            <a:off x="138223" y="6054149"/>
            <a:ext cx="14205097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ctr">
              <a:lnSpc>
                <a:spcPts val="2300"/>
              </a:lnSpc>
              <a:buSzPct val="100000"/>
              <a:buChar char="•"/>
            </a:pPr>
            <a:r>
              <a:rPr lang="en-US" sz="24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Build networks for holistic delivery</a:t>
            </a:r>
            <a:endParaRPr lang="en-US" sz="2400" dirty="0"/>
          </a:p>
        </p:txBody>
      </p:sp>
      <p:sp>
        <p:nvSpPr>
          <p:cNvPr id="27" name="Text 23"/>
          <p:cNvSpPr/>
          <p:nvPr/>
        </p:nvSpPr>
        <p:spPr>
          <a:xfrm>
            <a:off x="782916" y="6857360"/>
            <a:ext cx="13139261" cy="298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E5E0DF"/>
                </a:solidFill>
                <a:latin typeface="Roboto Medium" pitchFamily="34" charset="0"/>
                <a:ea typeface="Roboto Medium" pitchFamily="34" charset="-122"/>
                <a:cs typeface="Roboto Medium" pitchFamily="34" charset="-120"/>
              </a:rPr>
              <a:t>"Turn insights into results—book a consultation to map these concerns to your practice growth."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350" y="1518404"/>
            <a:ext cx="5412876" cy="399026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5650" y="633770"/>
            <a:ext cx="6932176" cy="388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0" u="none" strike="noStrike" kern="1200" cap="none" spc="0" normalizeH="0" baseline="0" noProof="0" dirty="0">
                <a:ln>
                  <a:noFill/>
                </a:ln>
                <a:solidFill>
                  <a:srgbClr val="A68547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What You'll Get in Your Play-to-Win Consultation</a:t>
            </a:r>
            <a:endParaRPr kumimoji="0" lang="en-US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435650" y="1209437"/>
            <a:ext cx="8272701" cy="398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If you're a financial advisor looking to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grow faster while working smarter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, this consultation will provide a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clear, customized roadmap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to achieving your biggest goals.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35650" y="1747599"/>
            <a:ext cx="8272701" cy="1491020"/>
          </a:xfrm>
          <a:prstGeom prst="roundRect">
            <a:avLst>
              <a:gd name="adj" fmla="val 613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567690" y="1879640"/>
            <a:ext cx="4549021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Step 1: The Total Advisor Profile—A Roadmap to Your Next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567690" y="2148721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During your first session, we conduct a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deep dive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into your business to create your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Total Advisor Profile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—a personalized blueprint outlining: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567690" y="2422446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Where you are today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in your practice.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567690" y="2664976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Your biggest opportunities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to scale.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67690" y="2907506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The fastest way to elevate your success.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35650" y="3363039"/>
            <a:ext cx="8272701" cy="1889165"/>
          </a:xfrm>
          <a:prstGeom prst="roundRect">
            <a:avLst>
              <a:gd name="adj" fmla="val 484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67690" y="3495080"/>
            <a:ext cx="6120408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Step 2: Your Private Strategy Consultation—Backed by Research &amp; Real-World Results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67690" y="3764161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During your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one-on-one strategy call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, you'll meet with a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senior CEG Worldwide coach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who will provide: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67690" y="4037886"/>
            <a:ext cx="8008620" cy="398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Exclusive, data-driven insights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from thousands of high-net-worth clients—so you know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exactly what they want from their financial advisors today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67690" y="4479488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Proven strategies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from our work coaching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top-performing financial advisors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—real tactics that actually work.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67690" y="4722019"/>
            <a:ext cx="8008620" cy="398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A clear, customized action plan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tailored to your specific goals—whether that's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doubling your AUM, attracting ultra-high-net-worth clients, or building a streamlined, high-impact wealth management practice.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435650" y="5376624"/>
            <a:ext cx="8272701" cy="1491020"/>
          </a:xfrm>
          <a:prstGeom prst="roundRect">
            <a:avLst>
              <a:gd name="adj" fmla="val 613"/>
            </a:avLst>
          </a:prstGeom>
          <a:solidFill>
            <a:srgbClr val="242424"/>
          </a:solidFill>
          <a:ln w="7620">
            <a:solidFill>
              <a:srgbClr val="3D3D3D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67690" y="5508665"/>
            <a:ext cx="4203621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Step 3: Exclusive Access to CEG Worldwide's Elite Network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67690" y="5777746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Join the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industry's leading coaching firm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, trusted by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top financial advisors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to: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67690" y="6051471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Scale efficiently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567690" y="6294001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Build high-value client relationships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567690" y="6536531"/>
            <a:ext cx="8008620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Achieve sustainable, long-term success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435650" y="7007662"/>
            <a:ext cx="8272701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E5E0D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The top advisors have used this exact system to grow their practices—now, it's your turn.</a:t>
            </a: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E6616759-EA6D-4793-718E-4EB55FF40C8F}"/>
              </a:ext>
            </a:extLst>
          </p:cNvPr>
          <p:cNvGraphicFramePr>
            <a:graphicFrameLocks noGrp="1"/>
          </p:cNvGraphicFramePr>
          <p:nvPr/>
        </p:nvGraphicFramePr>
        <p:xfrm>
          <a:off x="9292169" y="5935919"/>
          <a:ext cx="4717701" cy="8197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717701">
                  <a:extLst>
                    <a:ext uri="{9D8B030D-6E8A-4147-A177-3AD203B41FA5}">
                      <a16:colId xmlns:a16="http://schemas.microsoft.com/office/drawing/2014/main" val="4067510633"/>
                    </a:ext>
                  </a:extLst>
                </a:gridCol>
              </a:tblGrid>
              <a:tr h="8197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686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719143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72E2043-5757-AC84-7204-033387764937}"/>
              </a:ext>
            </a:extLst>
          </p:cNvPr>
          <p:cNvSpPr txBox="1"/>
          <p:nvPr/>
        </p:nvSpPr>
        <p:spPr>
          <a:xfrm>
            <a:off x="9292169" y="6074866"/>
            <a:ext cx="5714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FFFFFF"/>
                </a:solidFill>
                <a:latin typeface="Raleway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www.cegwin.com/ultra-kitces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932D408BF91848964C9A72B99A6DAF" ma:contentTypeVersion="14" ma:contentTypeDescription="Create a new document." ma:contentTypeScope="" ma:versionID="d6f9dd0d8bf1cca4b8831c981d85d5a2">
  <xsd:schema xmlns:xsd="http://www.w3.org/2001/XMLSchema" xmlns:xs="http://www.w3.org/2001/XMLSchema" xmlns:p="http://schemas.microsoft.com/office/2006/metadata/properties" xmlns:ns2="0586afe6-2814-4cb5-92c4-af72f2aea325" xmlns:ns3="4ba18ff1-9148-4a63-9bb5-69bf1f8721d3" targetNamespace="http://schemas.microsoft.com/office/2006/metadata/properties" ma:root="true" ma:fieldsID="564d8893cb84803f26d5734e581fa705" ns2:_="" ns3:_="">
    <xsd:import namespace="0586afe6-2814-4cb5-92c4-af72f2aea325"/>
    <xsd:import namespace="4ba18ff1-9148-4a63-9bb5-69bf1f8721d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86afe6-2814-4cb5-92c4-af72f2aea32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c868871-36f6-400f-8f35-7bb0f0ee22e0}" ma:internalName="TaxCatchAll" ma:showField="CatchAllData" ma:web="0586afe6-2814-4cb5-92c4-af72f2aea3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18ff1-9148-4a63-9bb5-69bf1f8721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e945071-b0b2-41b6-a98a-e3d949953f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a18ff1-9148-4a63-9bb5-69bf1f8721d3">
      <Terms xmlns="http://schemas.microsoft.com/office/infopath/2007/PartnerControls"/>
    </lcf76f155ced4ddcb4097134ff3c332f>
    <TaxCatchAll xmlns="0586afe6-2814-4cb5-92c4-af72f2aea325" xsi:nil="true"/>
  </documentManagement>
</p:properties>
</file>

<file path=customXml/itemProps1.xml><?xml version="1.0" encoding="utf-8"?>
<ds:datastoreItem xmlns:ds="http://schemas.openxmlformats.org/officeDocument/2006/customXml" ds:itemID="{1511AF2D-F2A8-41C5-B407-64D1A37CEC39}"/>
</file>

<file path=customXml/itemProps2.xml><?xml version="1.0" encoding="utf-8"?>
<ds:datastoreItem xmlns:ds="http://schemas.openxmlformats.org/officeDocument/2006/customXml" ds:itemID="{C362EF51-6AE6-4166-962E-1FEAAA3C556C}"/>
</file>

<file path=customXml/itemProps3.xml><?xml version="1.0" encoding="utf-8"?>
<ds:datastoreItem xmlns:ds="http://schemas.openxmlformats.org/officeDocument/2006/customXml" ds:itemID="{9E737538-F1A0-4E32-99AD-96C4CE159DA0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756</Words>
  <Application>Microsoft Office PowerPoint</Application>
  <PresentationFormat>Custom</PresentationFormat>
  <Paragraphs>96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Aptos</vt:lpstr>
      <vt:lpstr>Raleway Medium</vt:lpstr>
      <vt:lpstr>Roboto</vt:lpstr>
      <vt:lpstr>Roboto Medium</vt:lpstr>
      <vt:lpstr>Raleway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John Bowen</cp:lastModifiedBy>
  <cp:revision>3</cp:revision>
  <dcterms:created xsi:type="dcterms:W3CDTF">2025-07-27T19:52:48Z</dcterms:created>
  <dcterms:modified xsi:type="dcterms:W3CDTF">2025-07-31T00:37:40Z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0x010100E6932D408BF91848964C9A72B99A6DAF</vt:lpwstr>
  </property>
</Properties>
</file>