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9"/>
  </p:notesMasterIdLst>
  <p:handoutMasterIdLst>
    <p:handoutMasterId r:id="rId30"/>
  </p:handoutMasterIdLst>
  <p:sldIdLst>
    <p:sldId id="2571" r:id="rId5"/>
    <p:sldId id="2601" r:id="rId6"/>
    <p:sldId id="2530" r:id="rId7"/>
    <p:sldId id="2585" r:id="rId8"/>
    <p:sldId id="2599" r:id="rId9"/>
    <p:sldId id="2586" r:id="rId10"/>
    <p:sldId id="2587" r:id="rId11"/>
    <p:sldId id="2582" r:id="rId12"/>
    <p:sldId id="2552" r:id="rId13"/>
    <p:sldId id="2584" r:id="rId14"/>
    <p:sldId id="2592" r:id="rId15"/>
    <p:sldId id="2597" r:id="rId16"/>
    <p:sldId id="2588" r:id="rId17"/>
    <p:sldId id="2589" r:id="rId18"/>
    <p:sldId id="2583" r:id="rId19"/>
    <p:sldId id="2590" r:id="rId20"/>
    <p:sldId id="2593" r:id="rId21"/>
    <p:sldId id="2598" r:id="rId22"/>
    <p:sldId id="2594" r:id="rId23"/>
    <p:sldId id="2595" r:id="rId24"/>
    <p:sldId id="2596" r:id="rId25"/>
    <p:sldId id="2600" r:id="rId26"/>
    <p:sldId id="2591" r:id="rId27"/>
    <p:sldId id="2602"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82241C-1F0A-4A04-888C-E75B75875FD0}">
          <p14:sldIdLst>
            <p14:sldId id="2571"/>
            <p14:sldId id="2601"/>
            <p14:sldId id="2530"/>
            <p14:sldId id="2585"/>
            <p14:sldId id="2599"/>
            <p14:sldId id="2586"/>
            <p14:sldId id="2587"/>
            <p14:sldId id="2582"/>
            <p14:sldId id="2552"/>
            <p14:sldId id="2584"/>
            <p14:sldId id="2592"/>
            <p14:sldId id="2597"/>
            <p14:sldId id="2588"/>
            <p14:sldId id="2589"/>
            <p14:sldId id="2583"/>
            <p14:sldId id="2590"/>
            <p14:sldId id="2593"/>
            <p14:sldId id="2598"/>
            <p14:sldId id="2594"/>
            <p14:sldId id="2595"/>
            <p14:sldId id="2596"/>
            <p14:sldId id="2600"/>
            <p14:sldId id="2591"/>
            <p14:sldId id="2602"/>
          </p14:sldIdLst>
        </p14:section>
      </p14:sectionLst>
    </p:ex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418"/>
    <a:srgbClr val="00A9CE"/>
    <a:srgbClr val="002B49"/>
    <a:srgbClr val="5975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4"/>
  </p:normalViewPr>
  <p:slideViewPr>
    <p:cSldViewPr snapToGrid="0" snapToObjects="1" showGuides="1">
      <p:cViewPr varScale="1">
        <p:scale>
          <a:sx n="82" d="100"/>
          <a:sy n="82" d="100"/>
        </p:scale>
        <p:origin x="672" y="72"/>
      </p:cViewPr>
      <p:guideLst>
        <p:guide orient="horz" pos="2112"/>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282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844388190955734E-2"/>
          <c:y val="4.8358414674351327E-2"/>
          <c:w val="0.92313839303158207"/>
          <c:h val="0.92057212427937229"/>
        </c:manualLayout>
      </c:layout>
      <c:doughnutChart>
        <c:varyColors val="1"/>
        <c:dLbls>
          <c:showLegendKey val="0"/>
          <c:showVal val="0"/>
          <c:showCatName val="0"/>
          <c:showSerName val="0"/>
          <c:showPercent val="0"/>
          <c:showBubbleSize val="0"/>
          <c:showLeaderLines val="0"/>
        </c:dLbls>
        <c:firstSliceAng val="270"/>
        <c:holeSize val="88"/>
      </c:doughnut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844388190955734E-2"/>
          <c:y val="4.8358414674351327E-2"/>
          <c:w val="0.92313839303158207"/>
          <c:h val="0.92057212427937229"/>
        </c:manualLayout>
      </c:layout>
      <c:doughnutChart>
        <c:varyColors val="1"/>
        <c:dLbls>
          <c:showLegendKey val="0"/>
          <c:showVal val="0"/>
          <c:showCatName val="0"/>
          <c:showSerName val="0"/>
          <c:showPercent val="0"/>
          <c:showBubbleSize val="0"/>
          <c:showLeaderLines val="0"/>
        </c:dLbls>
        <c:firstSliceAng val="270"/>
        <c:holeSize val="88"/>
      </c:doughnut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844388190955734E-2"/>
          <c:y val="4.8358414674351327E-2"/>
          <c:w val="0.92313839303158207"/>
          <c:h val="0.92057212427937229"/>
        </c:manualLayout>
      </c:layout>
      <c:doughnutChart>
        <c:varyColors val="1"/>
        <c:ser>
          <c:idx val="0"/>
          <c:order val="0"/>
          <c:tx>
            <c:strRef>
              <c:f>Sheet1!$B$1</c:f>
              <c:strCache>
                <c:ptCount val="1"/>
                <c:pt idx="0">
                  <c:v>column</c:v>
                </c:pt>
              </c:strCache>
            </c:strRef>
          </c:tx>
          <c:spPr>
            <a:ln w="38100">
              <a:solidFill>
                <a:schemeClr val="bg1"/>
              </a:solidFill>
            </a:ln>
          </c:spPr>
          <c:dPt>
            <c:idx val="0"/>
            <c:bubble3D val="0"/>
            <c:spPr>
              <a:solidFill>
                <a:srgbClr val="6C6D6C"/>
              </a:solidFill>
              <a:ln w="38100">
                <a:solidFill>
                  <a:schemeClr val="bg1"/>
                </a:solidFill>
              </a:ln>
            </c:spPr>
            <c:extLst>
              <c:ext xmlns:c16="http://schemas.microsoft.com/office/drawing/2014/chart" uri="{C3380CC4-5D6E-409C-BE32-E72D297353CC}">
                <c16:uniqueId val="{00000001-BABF-4022-BA1D-81B84A1E0714}"/>
              </c:ext>
            </c:extLst>
          </c:dPt>
          <c:dPt>
            <c:idx val="1"/>
            <c:bubble3D val="0"/>
            <c:spPr>
              <a:solidFill>
                <a:srgbClr val="00A9CE"/>
              </a:solidFill>
              <a:ln w="38100">
                <a:solidFill>
                  <a:schemeClr val="bg1"/>
                </a:solidFill>
              </a:ln>
            </c:spPr>
            <c:extLst>
              <c:ext xmlns:c16="http://schemas.microsoft.com/office/drawing/2014/chart" uri="{C3380CC4-5D6E-409C-BE32-E72D297353CC}">
                <c16:uniqueId val="{00000003-BABF-4022-BA1D-81B84A1E0714}"/>
              </c:ext>
            </c:extLst>
          </c:dPt>
          <c:dPt>
            <c:idx val="2"/>
            <c:bubble3D val="0"/>
            <c:spPr>
              <a:solidFill>
                <a:schemeClr val="bg1"/>
              </a:solidFill>
              <a:ln w="38100">
                <a:solidFill>
                  <a:schemeClr val="bg1"/>
                </a:solidFill>
              </a:ln>
            </c:spPr>
            <c:extLst>
              <c:ext xmlns:c16="http://schemas.microsoft.com/office/drawing/2014/chart" uri="{C3380CC4-5D6E-409C-BE32-E72D297353CC}">
                <c16:uniqueId val="{00000005-BABF-4022-BA1D-81B84A1E0714}"/>
              </c:ext>
            </c:extLst>
          </c:dPt>
          <c:cat>
            <c:strRef>
              <c:f>Sheet1!$A$2:$A$4</c:f>
              <c:strCache>
                <c:ptCount val="2"/>
                <c:pt idx="0">
                  <c:v>x</c:v>
                </c:pt>
                <c:pt idx="1">
                  <c:v>y</c:v>
                </c:pt>
              </c:strCache>
            </c:strRef>
          </c:cat>
          <c:val>
            <c:numRef>
              <c:f>Sheet1!$B$2:$B$4</c:f>
              <c:numCache>
                <c:formatCode>General</c:formatCode>
                <c:ptCount val="3"/>
                <c:pt idx="0">
                  <c:v>16.5</c:v>
                </c:pt>
                <c:pt idx="1">
                  <c:v>33.5</c:v>
                </c:pt>
                <c:pt idx="2">
                  <c:v>50</c:v>
                </c:pt>
              </c:numCache>
            </c:numRef>
          </c:val>
          <c:extLst>
            <c:ext xmlns:c16="http://schemas.microsoft.com/office/drawing/2014/chart" uri="{C3380CC4-5D6E-409C-BE32-E72D297353CC}">
              <c16:uniqueId val="{00000006-BABF-4022-BA1D-81B84A1E0714}"/>
            </c:ext>
          </c:extLst>
        </c:ser>
        <c:dLbls>
          <c:showLegendKey val="0"/>
          <c:showVal val="0"/>
          <c:showCatName val="0"/>
          <c:showSerName val="0"/>
          <c:showPercent val="0"/>
          <c:showBubbleSize val="0"/>
          <c:showLeaderLines val="1"/>
        </c:dLbls>
        <c:firstSliceAng val="270"/>
        <c:holeSize val="88"/>
      </c:doughnutChart>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844388190955734E-2"/>
          <c:y val="4.8358414674351327E-2"/>
          <c:w val="0.92313839303158207"/>
          <c:h val="0.92057212427937229"/>
        </c:manualLayout>
      </c:layout>
      <c:doughnutChart>
        <c:varyColors val="1"/>
        <c:ser>
          <c:idx val="0"/>
          <c:order val="0"/>
          <c:tx>
            <c:strRef>
              <c:f>Sheet1!$B$1</c:f>
              <c:strCache>
                <c:ptCount val="1"/>
                <c:pt idx="0">
                  <c:v>column</c:v>
                </c:pt>
              </c:strCache>
            </c:strRef>
          </c:tx>
          <c:spPr>
            <a:ln w="38100">
              <a:solidFill>
                <a:schemeClr val="bg1"/>
              </a:solidFill>
            </a:ln>
          </c:spPr>
          <c:dPt>
            <c:idx val="0"/>
            <c:bubble3D val="0"/>
            <c:spPr>
              <a:solidFill>
                <a:srgbClr val="00A9CE"/>
              </a:solidFill>
              <a:ln w="38100">
                <a:solidFill>
                  <a:schemeClr val="bg1"/>
                </a:solidFill>
              </a:ln>
            </c:spPr>
            <c:extLst>
              <c:ext xmlns:c16="http://schemas.microsoft.com/office/drawing/2014/chart" uri="{C3380CC4-5D6E-409C-BE32-E72D297353CC}">
                <c16:uniqueId val="{00000001-EC74-43F6-AA08-250BF05B9C03}"/>
              </c:ext>
            </c:extLst>
          </c:dPt>
          <c:dPt>
            <c:idx val="1"/>
            <c:bubble3D val="0"/>
            <c:spPr>
              <a:solidFill>
                <a:schemeClr val="bg2"/>
              </a:solidFill>
              <a:ln w="38100">
                <a:solidFill>
                  <a:schemeClr val="bg1"/>
                </a:solidFill>
              </a:ln>
            </c:spPr>
            <c:extLst>
              <c:ext xmlns:c16="http://schemas.microsoft.com/office/drawing/2014/chart" uri="{C3380CC4-5D6E-409C-BE32-E72D297353CC}">
                <c16:uniqueId val="{00000003-EC74-43F6-AA08-250BF05B9C03}"/>
              </c:ext>
            </c:extLst>
          </c:dPt>
          <c:dPt>
            <c:idx val="2"/>
            <c:bubble3D val="0"/>
            <c:spPr>
              <a:solidFill>
                <a:schemeClr val="bg1"/>
              </a:solidFill>
              <a:ln w="38100">
                <a:solidFill>
                  <a:schemeClr val="bg1"/>
                </a:solidFill>
              </a:ln>
            </c:spPr>
            <c:extLst>
              <c:ext xmlns:c16="http://schemas.microsoft.com/office/drawing/2014/chart" uri="{C3380CC4-5D6E-409C-BE32-E72D297353CC}">
                <c16:uniqueId val="{00000005-EC74-43F6-AA08-250BF05B9C03}"/>
              </c:ext>
            </c:extLst>
          </c:dPt>
          <c:cat>
            <c:strRef>
              <c:f>Sheet1!$A$2:$A$4</c:f>
              <c:strCache>
                <c:ptCount val="2"/>
                <c:pt idx="0">
                  <c:v>x</c:v>
                </c:pt>
                <c:pt idx="1">
                  <c:v>y</c:v>
                </c:pt>
              </c:strCache>
            </c:strRef>
          </c:cat>
          <c:val>
            <c:numRef>
              <c:f>Sheet1!$B$2:$B$4</c:f>
              <c:numCache>
                <c:formatCode>General</c:formatCode>
                <c:ptCount val="3"/>
                <c:pt idx="0">
                  <c:v>35</c:v>
                </c:pt>
                <c:pt idx="1">
                  <c:v>15</c:v>
                </c:pt>
                <c:pt idx="2">
                  <c:v>50</c:v>
                </c:pt>
              </c:numCache>
            </c:numRef>
          </c:val>
          <c:extLst>
            <c:ext xmlns:c16="http://schemas.microsoft.com/office/drawing/2014/chart" uri="{C3380CC4-5D6E-409C-BE32-E72D297353CC}">
              <c16:uniqueId val="{00000006-EC74-43F6-AA08-250BF05B9C03}"/>
            </c:ext>
          </c:extLst>
        </c:ser>
        <c:dLbls>
          <c:showLegendKey val="0"/>
          <c:showVal val="0"/>
          <c:showCatName val="0"/>
          <c:showSerName val="0"/>
          <c:showPercent val="0"/>
          <c:showBubbleSize val="0"/>
          <c:showLeaderLines val="1"/>
        </c:dLbls>
        <c:firstSliceAng val="270"/>
        <c:holeSize val="88"/>
      </c:doughnutChart>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248B25D-8766-427E-8C9E-4845048D8DFC}" type="datetimeFigureOut">
              <a:rPr lang="en-US" smtClean="0"/>
              <a:t>2/2/2023</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26F439B-391B-4B41-826A-951FCF412C34}" type="datetimeFigureOut">
              <a:rPr lang="en-US" smtClean="0"/>
              <a:t>2/2/2023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49BF2D20-DAE2-42DC-9AB8-77B7B38D7307}"/>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11353800 w 11353800"/>
              <a:gd name="connsiteY5" fmla="*/ 0 h 5791201"/>
              <a:gd name="connsiteX6" fmla="*/ 11353800 w 11353800"/>
              <a:gd name="connsiteY6" fmla="*/ 5791200 h 5791201"/>
              <a:gd name="connsiteX7" fmla="*/ 6662737 w 11353800"/>
              <a:gd name="connsiteY7" fmla="*/ 5791200 h 5791201"/>
              <a:gd name="connsiteX8" fmla="*/ 6662737 w 11353800"/>
              <a:gd name="connsiteY8" fmla="*/ 2531373 h 5791201"/>
              <a:gd name="connsiteX9" fmla="*/ 1 w 11353800"/>
              <a:gd name="connsiteY9" fmla="*/ 2531373 h 5791201"/>
              <a:gd name="connsiteX10" fmla="*/ 1 w 11353800"/>
              <a:gd name="connsiteY10" fmla="*/ 5791200 h 5791201"/>
              <a:gd name="connsiteX11" fmla="*/ 0 w 11353800"/>
              <a:gd name="connsiteY11"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3800" h="5791201">
                <a:moveTo>
                  <a:pt x="1" y="5791200"/>
                </a:moveTo>
                <a:lnTo>
                  <a:pt x="6662737" y="5791200"/>
                </a:lnTo>
                <a:lnTo>
                  <a:pt x="6662737" y="5791201"/>
                </a:lnTo>
                <a:lnTo>
                  <a:pt x="1" y="5791201"/>
                </a:lnTo>
                <a:close/>
                <a:moveTo>
                  <a:pt x="0" y="0"/>
                </a:moveTo>
                <a:lnTo>
                  <a:pt x="11353800" y="0"/>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dirty="0"/>
              <a:t>CLICK TO EDIT MASTER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5486400"/>
            <a:ext cx="6548438" cy="304801"/>
          </a:xfrm>
        </p:spPr>
        <p:txBody>
          <a:bodyPr>
            <a:normAutofit/>
          </a:bodyPr>
          <a:lstStyle>
            <a:lvl1pPr marL="0" indent="0">
              <a:buNone/>
              <a:defRPr sz="1600" spc="300"/>
            </a:lvl1pPr>
          </a:lstStyle>
          <a:p>
            <a:pPr lvl="0"/>
            <a:r>
              <a:rPr lang="en-US" dirty="0"/>
              <a:t>PRESENTERS NAMES GOES HERE</a:t>
            </a:r>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dirty="0"/>
              <a:t>CLICK TO EDIT MASTER TITLE</a:t>
            </a:r>
          </a:p>
        </p:txBody>
      </p:sp>
      <p:sp>
        <p:nvSpPr>
          <p:cNvPr id="5" name="Subtitle 2">
            <a:extLst>
              <a:ext uri="{FF2B5EF4-FFF2-40B4-BE49-F238E27FC236}">
                <a16:creationId xmlns:a16="http://schemas.microsoft.com/office/drawing/2014/main" id="{CB11A616-4D84-4BF3-86C7-9F1BBDAD3A83}"/>
              </a:ext>
            </a:extLst>
          </p:cNvPr>
          <p:cNvSpPr>
            <a:spLocks noGrp="1"/>
          </p:cNvSpPr>
          <p:nvPr>
            <p:ph type="subTitle" idx="1"/>
          </p:nvPr>
        </p:nvSpPr>
        <p:spPr>
          <a:xfrm>
            <a:off x="838200" y="5486400"/>
            <a:ext cx="6548438" cy="69758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4272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034744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8200" y="21057"/>
            <a:ext cx="10515600" cy="98694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6B5E0DD3-854B-420F-ADA1-DED8ADDCC3A8}"/>
              </a:ext>
            </a:extLst>
          </p:cNvPr>
          <p:cNvSpPr>
            <a:spLocks noGrp="1"/>
          </p:cNvSpPr>
          <p:nvPr>
            <p:ph type="body" sz="quarter" idx="11"/>
          </p:nvPr>
        </p:nvSpPr>
        <p:spPr>
          <a:xfrm>
            <a:off x="1554163" y="2062956"/>
            <a:ext cx="9083675" cy="2732088"/>
          </a:xfrm>
        </p:spPr>
        <p:txBody>
          <a:bodyPr anchor="ctr">
            <a:normAutofit/>
          </a:bodyPr>
          <a:lstStyle>
            <a:lvl1pPr marL="0" indent="0" algn="ctr">
              <a:buNone/>
              <a:defRPr sz="6000"/>
            </a:lvl1pPr>
            <a:lvl2pPr marL="457200" indent="0">
              <a:buNone/>
              <a:defRPr/>
            </a:lvl2pPr>
          </a:lstStyle>
          <a:p>
            <a:pPr lvl="0"/>
            <a:r>
              <a:rPr lang="en-US" noProof="0" dirty="0"/>
              <a:t>Edit Master text styles</a:t>
            </a:r>
          </a:p>
        </p:txBody>
      </p:sp>
    </p:spTree>
    <p:extLst>
      <p:ext uri="{BB962C8B-B14F-4D97-AF65-F5344CB8AC3E}">
        <p14:creationId xmlns:p14="http://schemas.microsoft.com/office/powerpoint/2010/main" val="1181346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838200" y="0"/>
            <a:ext cx="10896600" cy="893218"/>
          </a:xfrm>
        </p:spPr>
        <p:txBody>
          <a:bodyPr anchor="b"/>
          <a:lstStyle>
            <a:lvl1pPr algn="ctr">
              <a:defRPr/>
            </a:lvl1pPr>
          </a:lstStyle>
          <a:p>
            <a:r>
              <a:rPr lang="en-US" dirty="0"/>
              <a:t>CLICK TO EDIT MASTER TITLE STYLE</a:t>
            </a:r>
          </a:p>
        </p:txBody>
      </p:sp>
      <p:sp>
        <p:nvSpPr>
          <p:cNvPr id="7" name="Content Placeholder 5">
            <a:extLst>
              <a:ext uri="{FF2B5EF4-FFF2-40B4-BE49-F238E27FC236}">
                <a16:creationId xmlns:a16="http://schemas.microsoft.com/office/drawing/2014/main" id="{D75C1F3A-BBBB-2946-BF9D-CD1C4898C830}"/>
              </a:ext>
            </a:extLst>
          </p:cNvPr>
          <p:cNvSpPr>
            <a:spLocks noGrp="1"/>
          </p:cNvSpPr>
          <p:nvPr>
            <p:ph sz="quarter" idx="10"/>
          </p:nvPr>
        </p:nvSpPr>
        <p:spPr>
          <a:xfrm>
            <a:off x="838200" y="1690688"/>
            <a:ext cx="10896600" cy="4862512"/>
          </a:xfrm>
        </p:spPr>
        <p:txBody>
          <a:bodyPr/>
          <a:lstStyle>
            <a:lvl1pPr marL="228600" indent="-228600">
              <a:buFont typeface="Wingdings" panose="05000000000000000000" pitchFamily="2" charset="2"/>
              <a:buChar char="v"/>
              <a:defRPr/>
            </a:lvl1pPr>
            <a:lvl2pPr marL="685800" indent="-228600">
              <a:buFont typeface="Wingdings" panose="05000000000000000000" pitchFamily="2" charset="2"/>
              <a:buChar char="v"/>
              <a:defRPr/>
            </a:lvl2pPr>
            <a:lvl3pPr marL="1143000" indent="-228600">
              <a:buFont typeface="Wingdings" panose="05000000000000000000" pitchFamily="2" charset="2"/>
              <a:buChar char="v"/>
              <a:defRPr/>
            </a:lvl3pPr>
            <a:lvl4pPr marL="1600200" indent="-228600">
              <a:buFont typeface="Wingdings" panose="05000000000000000000" pitchFamily="2" charset="2"/>
              <a:buChar char="v"/>
              <a:defRPr/>
            </a:lvl4pPr>
            <a:lvl5pPr marL="2057400" indent="-228600">
              <a:buFont typeface="Wingdings" panose="05000000000000000000" pitchFamily="2" charset="2"/>
              <a:buChar char="v"/>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838200" y="91448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850829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9788" y="987426"/>
            <a:ext cx="3932237" cy="1868896"/>
          </a:xfrm>
        </p:spPr>
        <p:txBody>
          <a:bodyPr anchor="b"/>
          <a:lstStyle/>
          <a:p>
            <a:r>
              <a:rPr lang="en-US" noProof="0"/>
              <a:t>Click to edit Master title style</a:t>
            </a:r>
          </a:p>
        </p:txBody>
      </p:sp>
      <p:sp>
        <p:nvSpPr>
          <p:cNvPr id="4" name="Content Placeholder 2">
            <a:extLst>
              <a:ext uri="{FF2B5EF4-FFF2-40B4-BE49-F238E27FC236}">
                <a16:creationId xmlns:a16="http://schemas.microsoft.com/office/drawing/2014/main" id="{51B3D6EB-0B4B-4C00-A78E-E618E038C9B8}"/>
              </a:ext>
            </a:extLst>
          </p:cNvPr>
          <p:cNvSpPr>
            <a:spLocks noGrp="1"/>
          </p:cNvSpPr>
          <p:nvPr>
            <p:ph idx="1"/>
          </p:nvPr>
        </p:nvSpPr>
        <p:spPr>
          <a:xfrm>
            <a:off x="5183188" y="987425"/>
            <a:ext cx="6172200" cy="4873625"/>
          </a:xfrm>
        </p:spPr>
        <p:txBody>
          <a:bodyPr/>
          <a:lstStyle>
            <a:lvl1pPr marL="228600" indent="-228600">
              <a:buFont typeface="Wingdings" panose="05000000000000000000" pitchFamily="2" charset="2"/>
              <a:buChar char="v"/>
              <a:defRPr sz="3200"/>
            </a:lvl1pPr>
            <a:lvl2pPr marL="685800" indent="-228600">
              <a:buFont typeface="Wingdings" panose="05000000000000000000" pitchFamily="2" charset="2"/>
              <a:buChar char="v"/>
              <a:defRPr sz="2800"/>
            </a:lvl2pPr>
            <a:lvl3pPr marL="1143000" indent="-228600">
              <a:buFont typeface="Wingdings" panose="05000000000000000000" pitchFamily="2" charset="2"/>
              <a:buChar char="v"/>
              <a:defRPr sz="2400"/>
            </a:lvl3pPr>
            <a:lvl4pPr marL="1600200" indent="-228600">
              <a:buFont typeface="Wingdings" panose="05000000000000000000" pitchFamily="2" charset="2"/>
              <a:buChar char="v"/>
              <a:defRPr sz="2000"/>
            </a:lvl4pPr>
            <a:lvl5pPr marL="2057400" indent="-228600">
              <a:buFont typeface="Wingdings" panose="05000000000000000000" pitchFamily="2" charset="2"/>
              <a:buChar char="v"/>
              <a:defRPr sz="2000"/>
            </a:lvl5pPr>
            <a:lvl6pPr>
              <a:defRPr sz="2000"/>
            </a:lvl6pPr>
            <a:lvl7pPr>
              <a:defRPr sz="2000"/>
            </a:lvl7pPr>
            <a:lvl8pPr>
              <a:defRPr sz="2000"/>
            </a:lvl8pPr>
            <a:lvl9pPr>
              <a:defRPr sz="2000"/>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 Placeholder 3">
            <a:extLst>
              <a:ext uri="{FF2B5EF4-FFF2-40B4-BE49-F238E27FC236}">
                <a16:creationId xmlns:a16="http://schemas.microsoft.com/office/drawing/2014/main"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3386122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9788" y="987426"/>
            <a:ext cx="3932237" cy="1868896"/>
          </a:xfrm>
        </p:spPr>
        <p:txBody>
          <a:bodyPr anchor="b"/>
          <a:lstStyle/>
          <a:p>
            <a:r>
              <a:rPr lang="en-US" noProof="0"/>
              <a:t>Click to edit Master title style</a:t>
            </a:r>
          </a:p>
        </p:txBody>
      </p:sp>
      <p:sp>
        <p:nvSpPr>
          <p:cNvPr id="5" name="Text Placeholder 3">
            <a:extLst>
              <a:ext uri="{FF2B5EF4-FFF2-40B4-BE49-F238E27FC236}">
                <a16:creationId xmlns:a16="http://schemas.microsoft.com/office/drawing/2014/main"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7" name="Picture Placeholder 2">
            <a:extLst>
              <a:ext uri="{FF2B5EF4-FFF2-40B4-BE49-F238E27FC236}">
                <a16:creationId xmlns:a16="http://schemas.microsoft.com/office/drawing/2014/main" id="{B04B7B3E-1EE1-4212-9F4F-0C7DC6C1584F}"/>
              </a:ext>
            </a:extLst>
          </p:cNvPr>
          <p:cNvSpPr>
            <a:spLocks noGrp="1"/>
          </p:cNvSpPr>
          <p:nvPr>
            <p:ph type="pic" idx="11"/>
          </p:nvPr>
        </p:nvSpPr>
        <p:spPr>
          <a:xfrm>
            <a:off x="5180012"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259013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Tree>
    <p:extLst>
      <p:ext uri="{BB962C8B-B14F-4D97-AF65-F5344CB8AC3E}">
        <p14:creationId xmlns:p14="http://schemas.microsoft.com/office/powerpoint/2010/main" val="911825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EE4273-5B11-44D2-BB30-AB361AEA564E}"/>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8012252 w 11353800"/>
              <a:gd name="connsiteY5" fmla="*/ 0 h 5791201"/>
              <a:gd name="connsiteX6" fmla="*/ 8012252 w 11353800"/>
              <a:gd name="connsiteY6" fmla="*/ 1892595 h 5791201"/>
              <a:gd name="connsiteX7" fmla="*/ 11353800 w 11353800"/>
              <a:gd name="connsiteY7" fmla="*/ 1892595 h 5791201"/>
              <a:gd name="connsiteX8" fmla="*/ 11353800 w 11353800"/>
              <a:gd name="connsiteY8" fmla="*/ 5791200 h 5791201"/>
              <a:gd name="connsiteX9" fmla="*/ 6662737 w 11353800"/>
              <a:gd name="connsiteY9" fmla="*/ 5791200 h 5791201"/>
              <a:gd name="connsiteX10" fmla="*/ 6662737 w 11353800"/>
              <a:gd name="connsiteY10" fmla="*/ 2531373 h 5791201"/>
              <a:gd name="connsiteX11" fmla="*/ 1 w 11353800"/>
              <a:gd name="connsiteY11" fmla="*/ 2531373 h 5791201"/>
              <a:gd name="connsiteX12" fmla="*/ 1 w 11353800"/>
              <a:gd name="connsiteY12" fmla="*/ 5791200 h 5791201"/>
              <a:gd name="connsiteX13" fmla="*/ 0 w 11353800"/>
              <a:gd name="connsiteY13"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53800" h="5791201">
                <a:moveTo>
                  <a:pt x="1" y="5791200"/>
                </a:moveTo>
                <a:lnTo>
                  <a:pt x="6662737" y="5791200"/>
                </a:lnTo>
                <a:lnTo>
                  <a:pt x="6662737" y="5791201"/>
                </a:lnTo>
                <a:lnTo>
                  <a:pt x="1" y="5791201"/>
                </a:lnTo>
                <a:close/>
                <a:moveTo>
                  <a:pt x="0" y="0"/>
                </a:moveTo>
                <a:lnTo>
                  <a:pt x="8012252" y="0"/>
                </a:lnTo>
                <a:lnTo>
                  <a:pt x="8012252" y="1892595"/>
                </a:lnTo>
                <a:lnTo>
                  <a:pt x="11353800" y="1892595"/>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1" y="3072985"/>
            <a:ext cx="6548438" cy="2413416"/>
          </a:xfrm>
        </p:spPr>
        <p:txBody>
          <a:bodyPr anchor="b">
            <a:noAutofit/>
          </a:bodyPr>
          <a:lstStyle>
            <a:lvl1pPr>
              <a:defRPr sz="6000"/>
            </a:lvl1pPr>
          </a:lstStyle>
          <a:p>
            <a:r>
              <a:rPr lang="en-US" dirty="0">
                <a:sym typeface="Bebas"/>
              </a:rPr>
              <a:t>THANK YOU!</a:t>
            </a:r>
            <a:endParaRPr lang="en-US" dirty="0"/>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199" y="5486401"/>
            <a:ext cx="6548439" cy="304800"/>
          </a:xfrm>
        </p:spPr>
        <p:txBody>
          <a:bodyPr>
            <a:normAutofit/>
          </a:bodyPr>
          <a:lstStyle>
            <a:lvl1pPr marL="0" indent="0">
              <a:buNone/>
              <a:defRPr sz="1600" spc="300"/>
            </a:lvl1pPr>
          </a:lstStyle>
          <a:p>
            <a:r>
              <a:rPr lang="en-US" sz="1600" dirty="0">
                <a:latin typeface="DIN Offc Medium" panose="020B0604020101010102" pitchFamily="34" charset="0"/>
              </a:rPr>
              <a:t>Duncan</a:t>
            </a:r>
            <a:r>
              <a:rPr lang="en-US" sz="1600" b="1" dirty="0">
                <a:solidFill>
                  <a:srgbClr val="00A9CE"/>
                </a:solidFill>
                <a:latin typeface="DIN Offc Medium" panose="020B0604020101010102" pitchFamily="34" charset="0"/>
              </a:rPr>
              <a:t>GRP</a:t>
            </a:r>
            <a:r>
              <a:rPr lang="en-US" sz="1600" dirty="0">
                <a:latin typeface="DIN Offc Medium" panose="020B0604020101010102" pitchFamily="34" charset="0"/>
              </a:rPr>
              <a:t>.com</a:t>
            </a:r>
          </a:p>
        </p:txBody>
      </p:sp>
      <p:pic>
        <p:nvPicPr>
          <p:cNvPr id="5" name="Picture 4">
            <a:extLst>
              <a:ext uri="{FF2B5EF4-FFF2-40B4-BE49-F238E27FC236}">
                <a16:creationId xmlns:a16="http://schemas.microsoft.com/office/drawing/2014/main" id="{99124E50-C891-403A-86DC-48ECAD84F2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7586" y="563265"/>
            <a:ext cx="501225" cy="503534"/>
          </a:xfrm>
          <a:prstGeom prst="rect">
            <a:avLst/>
          </a:prstGeom>
        </p:spPr>
      </p:pic>
      <p:pic>
        <p:nvPicPr>
          <p:cNvPr id="8" name="Picture 7">
            <a:extLst>
              <a:ext uri="{FF2B5EF4-FFF2-40B4-BE49-F238E27FC236}">
                <a16:creationId xmlns:a16="http://schemas.microsoft.com/office/drawing/2014/main" id="{FE66FC2E-499E-44ED-9FFE-5ED987F3BD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40970" y="552374"/>
            <a:ext cx="570452" cy="514425"/>
          </a:xfrm>
          <a:prstGeom prst="rect">
            <a:avLst/>
          </a:prstGeom>
        </p:spPr>
      </p:pic>
      <p:pic>
        <p:nvPicPr>
          <p:cNvPr id="9" name="Picture 8">
            <a:extLst>
              <a:ext uri="{FF2B5EF4-FFF2-40B4-BE49-F238E27FC236}">
                <a16:creationId xmlns:a16="http://schemas.microsoft.com/office/drawing/2014/main" id="{97F84E58-192B-4D2A-B3D5-C19924FFEC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3582" y="552374"/>
            <a:ext cx="514425" cy="514425"/>
          </a:xfrm>
          <a:prstGeom prst="rect">
            <a:avLst/>
          </a:prstGeom>
        </p:spPr>
      </p:pic>
      <p:sp>
        <p:nvSpPr>
          <p:cNvPr id="11" name="TextBox 10">
            <a:extLst>
              <a:ext uri="{FF2B5EF4-FFF2-40B4-BE49-F238E27FC236}">
                <a16:creationId xmlns:a16="http://schemas.microsoft.com/office/drawing/2014/main" id="{D8CFAAE2-BA51-4181-93BE-ACDAE3137739}"/>
              </a:ext>
            </a:extLst>
          </p:cNvPr>
          <p:cNvSpPr txBox="1"/>
          <p:nvPr userDrawn="1"/>
        </p:nvSpPr>
        <p:spPr>
          <a:xfrm>
            <a:off x="1551963" y="5962127"/>
            <a:ext cx="9227890" cy="707886"/>
          </a:xfrm>
          <a:prstGeom prst="rect">
            <a:avLst/>
          </a:prstGeom>
          <a:noFill/>
        </p:spPr>
        <p:txBody>
          <a:bodyPr wrap="square" rtlCol="0">
            <a:spAutoFit/>
          </a:bodyPr>
          <a:lstStyle/>
          <a:p>
            <a:pPr algn="ctr"/>
            <a:r>
              <a:rPr lang="en-US" sz="1000" dirty="0">
                <a:solidFill>
                  <a:srgbClr val="002B49"/>
                </a:solidFill>
                <a:effectLst/>
                <a:ea typeface="Calibri" panose="020F0502020204030204" pitchFamily="34" charset="0"/>
              </a:rPr>
              <a:t>Investing involves risk. Depending on the types of investments, there may be varying degrees of risk. Investors should be prepared to bear loss, including total loss of principal. </a:t>
            </a:r>
            <a:r>
              <a:rPr lang="en-US" sz="1000" dirty="0">
                <a:solidFill>
                  <a:srgbClr val="002B49"/>
                </a:solidFill>
              </a:rPr>
              <a:t>Securities offered through Registered Representatives of Cambridge Investment Research, Inc., a Broker/Dealer, Member FINRA/SIPC. Investment advisory services offered through Investment Advisor Representatives of Cambridge Investment Research Advisors, Inc., a Registered Investment Advisor. Cambridge and Duncan Financial Group, LLC and its subsidiaries are separate entities.  #</a:t>
            </a:r>
          </a:p>
        </p:txBody>
      </p:sp>
    </p:spTree>
    <p:extLst>
      <p:ext uri="{BB962C8B-B14F-4D97-AF65-F5344CB8AC3E}">
        <p14:creationId xmlns:p14="http://schemas.microsoft.com/office/powerpoint/2010/main" val="150662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ivider with Imag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A8FB924-7820-A342-A545-0DFCE2908E1F}"/>
              </a:ext>
            </a:extLst>
          </p:cNvPr>
          <p:cNvSpPr>
            <a:spLocks noGrp="1"/>
          </p:cNvSpPr>
          <p:nvPr>
            <p:ph type="pic" sz="quarter" idx="13"/>
          </p:nvPr>
        </p:nvSpPr>
        <p:spPr>
          <a:xfrm>
            <a:off x="831850" y="0"/>
            <a:ext cx="1136015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451231 h 6858000"/>
              <a:gd name="connsiteX5" fmla="*/ 6277708 w 12192000"/>
              <a:gd name="connsiteY5" fmla="*/ 5451231 h 6858000"/>
              <a:gd name="connsiteX6" fmla="*/ 6277708 w 12192000"/>
              <a:gd name="connsiteY6" fmla="*/ 1481138 h 6858000"/>
              <a:gd name="connsiteX7" fmla="*/ 0 w 12192000"/>
              <a:gd name="connsiteY7" fmla="*/ 1481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451231"/>
                </a:lnTo>
                <a:lnTo>
                  <a:pt x="6277708" y="5451231"/>
                </a:lnTo>
                <a:lnTo>
                  <a:pt x="6277708" y="1481138"/>
                </a:lnTo>
                <a:lnTo>
                  <a:pt x="0" y="1481138"/>
                </a:lnTo>
                <a:close/>
              </a:path>
            </a:pathLst>
          </a:custGeom>
          <a:solidFill>
            <a:schemeClr val="bg1">
              <a:lumMod val="95000"/>
            </a:schemeClr>
          </a:solidFill>
        </p:spPr>
        <p:txBody>
          <a:bodyPr wrap="square">
            <a:noAutofit/>
          </a:bodyPr>
          <a:lstStyle>
            <a:lvl1pPr marL="0" indent="0" algn="ctr">
              <a:buNone/>
              <a:defRPr sz="1400"/>
            </a:lvl1pPr>
          </a:lstStyle>
          <a:p>
            <a:r>
              <a:rPr lang="en-US"/>
              <a:t>Click icon to add picture</a:t>
            </a:r>
            <a:endParaRPr lang="en-US" dirty="0"/>
          </a:p>
        </p:txBody>
      </p:sp>
      <p:sp>
        <p:nvSpPr>
          <p:cNvPr id="2" name="Title 1">
            <a:extLst>
              <a:ext uri="{FF2B5EF4-FFF2-40B4-BE49-F238E27FC236}">
                <a16:creationId xmlns:a16="http://schemas.microsoft.com/office/drawing/2014/main"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13273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ivider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0C00A69-6129-E54C-B138-69D96462CE83}"/>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682850 w 12192000"/>
              <a:gd name="connsiteY3" fmla="*/ 6858000 h 6858000"/>
              <a:gd name="connsiteX4" fmla="*/ 6682850 w 12192000"/>
              <a:gd name="connsiteY4" fmla="*/ 3259237 h 6858000"/>
              <a:gd name="connsiteX5" fmla="*/ 838200 w 12192000"/>
              <a:gd name="connsiteY5" fmla="*/ 3259237 h 6858000"/>
              <a:gd name="connsiteX6" fmla="*/ 8382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682850" y="6858000"/>
                </a:lnTo>
                <a:lnTo>
                  <a:pt x="6682850" y="3259237"/>
                </a:lnTo>
                <a:lnTo>
                  <a:pt x="838200" y="3259237"/>
                </a:lnTo>
                <a:lnTo>
                  <a:pt x="838200" y="6858000"/>
                </a:lnTo>
                <a:lnTo>
                  <a:pt x="0" y="6858000"/>
                </a:lnTo>
                <a:close/>
              </a:path>
            </a:pathLst>
          </a:custGeom>
          <a:solidFill>
            <a:schemeClr val="bg1">
              <a:lumMod val="95000"/>
            </a:schemeClr>
          </a:solidFill>
        </p:spPr>
        <p:txBody>
          <a:bodyPr wrap="square" anchor="t">
            <a:noAutofit/>
          </a:bodyPr>
          <a:lstStyle>
            <a:lvl1pPr marL="0" indent="0" algn="ctr">
              <a:buNone/>
              <a:defRPr sz="1400"/>
            </a:lvl1pPr>
          </a:lstStyle>
          <a:p>
            <a:r>
              <a:rPr lang="en-US"/>
              <a:t>Click icon to add picture</a:t>
            </a:r>
            <a:endParaRPr lang="en-US" dirty="0"/>
          </a:p>
        </p:txBody>
      </p:sp>
      <p:sp>
        <p:nvSpPr>
          <p:cNvPr id="12" name="Title 1">
            <a:extLst>
              <a:ext uri="{FF2B5EF4-FFF2-40B4-BE49-F238E27FC236}">
                <a16:creationId xmlns:a16="http://schemas.microsoft.com/office/drawing/2014/main" id="{D985175C-7C48-9449-9A0A-088E9BCAE9BE}"/>
              </a:ext>
            </a:extLst>
          </p:cNvPr>
          <p:cNvSpPr>
            <a:spLocks noGrp="1"/>
          </p:cNvSpPr>
          <p:nvPr>
            <p:ph type="title" hasCustomPrompt="1"/>
          </p:nvPr>
        </p:nvSpPr>
        <p:spPr>
          <a:xfrm>
            <a:off x="1148373" y="3259237"/>
            <a:ext cx="5445858" cy="2852737"/>
          </a:xfrm>
        </p:spPr>
        <p:txBody>
          <a:bodyPr anchor="b">
            <a:normAutofit/>
          </a:bodyPr>
          <a:lstStyle>
            <a:lvl1pPr>
              <a:defRPr sz="4800"/>
            </a:lvl1pPr>
          </a:lstStyle>
          <a:p>
            <a:r>
              <a:rPr lang="en-US" dirty="0"/>
              <a:t>CLICK TO EDIT MASTER TITLE STYLE</a:t>
            </a:r>
          </a:p>
        </p:txBody>
      </p:sp>
      <p:sp>
        <p:nvSpPr>
          <p:cNvPr id="13" name="Text Placeholder 2">
            <a:extLst>
              <a:ext uri="{FF2B5EF4-FFF2-40B4-BE49-F238E27FC236}">
                <a16:creationId xmlns:a16="http://schemas.microsoft.com/office/drawing/2014/main" id="{44F669B5-8A24-5846-82A0-51E5506817FB}"/>
              </a:ext>
            </a:extLst>
          </p:cNvPr>
          <p:cNvSpPr>
            <a:spLocks noGrp="1"/>
          </p:cNvSpPr>
          <p:nvPr>
            <p:ph type="body" idx="1" hasCustomPrompt="1"/>
          </p:nvPr>
        </p:nvSpPr>
        <p:spPr>
          <a:xfrm>
            <a:off x="1148373" y="6138962"/>
            <a:ext cx="5445858" cy="580815"/>
          </a:xfrm>
        </p:spPr>
        <p:txBody>
          <a:bodyPr>
            <a:normAutofit/>
          </a:bodyPr>
          <a:lstStyle>
            <a:lvl1pPr marL="0" indent="0">
              <a:buNone/>
              <a:defRPr sz="1800" b="0" i="0" spc="300">
                <a:solidFill>
                  <a:schemeClr val="tx2"/>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38200" y="0"/>
            <a:ext cx="52578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Tree>
    <p:extLst>
      <p:ext uri="{BB962C8B-B14F-4D97-AF65-F5344CB8AC3E}">
        <p14:creationId xmlns:p14="http://schemas.microsoft.com/office/powerpoint/2010/main" val="1437461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9295395-4EC9-4A2A-A4BF-5B0E3F1E9072}"/>
              </a:ext>
            </a:extLst>
          </p:cNvPr>
          <p:cNvSpPr>
            <a:spLocks noGrp="1"/>
          </p:cNvSpPr>
          <p:nvPr>
            <p:ph type="pic" sz="quarter" idx="12"/>
          </p:nvPr>
        </p:nvSpPr>
        <p:spPr>
          <a:xfrm>
            <a:off x="838200" y="0"/>
            <a:ext cx="11353800" cy="6858000"/>
          </a:xfrm>
          <a:custGeom>
            <a:avLst/>
            <a:gdLst>
              <a:gd name="connsiteX0" fmla="*/ 0 w 11353800"/>
              <a:gd name="connsiteY0" fmla="*/ 0 h 6858000"/>
              <a:gd name="connsiteX1" fmla="*/ 11353800 w 11353800"/>
              <a:gd name="connsiteY1" fmla="*/ 0 h 6858000"/>
              <a:gd name="connsiteX2" fmla="*/ 11353800 w 11353800"/>
              <a:gd name="connsiteY2" fmla="*/ 4947138 h 6858000"/>
              <a:gd name="connsiteX3" fmla="*/ 7133492 w 11353800"/>
              <a:gd name="connsiteY3" fmla="*/ 4947138 h 6858000"/>
              <a:gd name="connsiteX4" fmla="*/ 7133492 w 11353800"/>
              <a:gd name="connsiteY4" fmla="*/ 6858000 h 6858000"/>
              <a:gd name="connsiteX5" fmla="*/ 0 w 113538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0" h="6858000">
                <a:moveTo>
                  <a:pt x="0" y="0"/>
                </a:moveTo>
                <a:lnTo>
                  <a:pt x="11353800" y="0"/>
                </a:lnTo>
                <a:lnTo>
                  <a:pt x="11353800" y="4947138"/>
                </a:lnTo>
                <a:lnTo>
                  <a:pt x="7133492" y="4947138"/>
                </a:lnTo>
                <a:lnTo>
                  <a:pt x="7133492" y="6858000"/>
                </a:lnTo>
                <a:lnTo>
                  <a:pt x="0" y="6858000"/>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4C6DA884-7C48-8D49-9DFE-4CE990C95A09}"/>
              </a:ext>
            </a:extLst>
          </p:cNvPr>
          <p:cNvSpPr>
            <a:spLocks noGrp="1"/>
          </p:cNvSpPr>
          <p:nvPr>
            <p:ph type="body" sz="quarter" idx="11" hasCustomPrompt="1"/>
          </p:nvPr>
        </p:nvSpPr>
        <p:spPr>
          <a:xfrm>
            <a:off x="8281989" y="5829950"/>
            <a:ext cx="3558320" cy="628650"/>
          </a:xfrm>
        </p:spPr>
        <p:txBody>
          <a:bodyPr>
            <a:normAutofit/>
          </a:bodyPr>
          <a:lstStyle>
            <a:lvl1pPr marL="0" indent="0" algn="ctr">
              <a:buNone/>
              <a:defRPr sz="12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Caption Goes Here</a:t>
            </a:r>
          </a:p>
        </p:txBody>
      </p:sp>
      <p:sp>
        <p:nvSpPr>
          <p:cNvPr id="6" name="Title 1">
            <a:extLst>
              <a:ext uri="{FF2B5EF4-FFF2-40B4-BE49-F238E27FC236}">
                <a16:creationId xmlns:a16="http://schemas.microsoft.com/office/drawing/2014/main" id="{EEFCCE50-D1A9-1249-AF64-BA06424C8034}"/>
              </a:ext>
            </a:extLst>
          </p:cNvPr>
          <p:cNvSpPr>
            <a:spLocks noGrp="1"/>
          </p:cNvSpPr>
          <p:nvPr>
            <p:ph type="title" hasCustomPrompt="1"/>
          </p:nvPr>
        </p:nvSpPr>
        <p:spPr>
          <a:xfrm>
            <a:off x="8296179" y="5250600"/>
            <a:ext cx="3545503" cy="564335"/>
          </a:xfrm>
        </p:spPr>
        <p:txBody>
          <a:bodyPr>
            <a:normAutofit/>
          </a:bodyPr>
          <a:lstStyle>
            <a:lvl1pPr algn="ctr">
              <a:defRPr sz="2800"/>
            </a:lvl1pPr>
          </a:lstStyle>
          <a:p>
            <a:r>
              <a:rPr lang="en-US" dirty="0"/>
              <a:t>TITLE GOES HERE</a:t>
            </a:r>
          </a:p>
        </p:txBody>
      </p:sp>
    </p:spTree>
    <p:extLst>
      <p:ext uri="{BB962C8B-B14F-4D97-AF65-F5344CB8AC3E}">
        <p14:creationId xmlns:p14="http://schemas.microsoft.com/office/powerpoint/2010/main" val="1565262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838200" y="2627"/>
            <a:ext cx="11353799" cy="4631365"/>
          </a:xfrm>
          <a:solidFill>
            <a:schemeClr val="bg1">
              <a:lumMod val="95000"/>
            </a:schemeClr>
          </a:solidFill>
        </p:spPr>
        <p:txBody>
          <a:bodyPr>
            <a:normAutofit/>
          </a:bodyPr>
          <a:lstStyle>
            <a:lvl1pPr marL="0" indent="0" algn="ctr">
              <a:buNone/>
              <a:defRPr sz="1400"/>
            </a:lvl1pPr>
          </a:lstStyle>
          <a:p>
            <a:r>
              <a:rPr lang="en-US"/>
              <a:t>Click icon to add picture</a:t>
            </a:r>
            <a:endParaRPr lang="en-US" dirty="0"/>
          </a:p>
        </p:txBody>
      </p:sp>
      <p:sp>
        <p:nvSpPr>
          <p:cNvPr id="15" name="Rectangle 14">
            <a:extLst>
              <a:ext uri="{FF2B5EF4-FFF2-40B4-BE49-F238E27FC236}">
                <a16:creationId xmlns:a16="http://schemas.microsoft.com/office/drawing/2014/main" id="{725A2246-7A52-3649-8FE5-C14CAE4F551F}"/>
              </a:ext>
            </a:extLst>
          </p:cNvPr>
          <p:cNvSpPr/>
          <p:nvPr userDrawn="1"/>
        </p:nvSpPr>
        <p:spPr>
          <a:xfrm>
            <a:off x="877112"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26EA67C-D6CD-904B-9211-B56EF682649F}"/>
              </a:ext>
            </a:extLst>
          </p:cNvPr>
          <p:cNvSpPr/>
          <p:nvPr userDrawn="1"/>
        </p:nvSpPr>
        <p:spPr>
          <a:xfrm>
            <a:off x="6612193"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id="{E94B1A93-5100-5048-8230-09B3D176D183}"/>
              </a:ext>
            </a:extLst>
          </p:cNvPr>
          <p:cNvSpPr>
            <a:spLocks noGrp="1"/>
          </p:cNvSpPr>
          <p:nvPr>
            <p:ph type="body" idx="1"/>
          </p:nvPr>
        </p:nvSpPr>
        <p:spPr>
          <a:xfrm>
            <a:off x="1562100" y="2679700"/>
            <a:ext cx="4242611"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3">
            <a:extLst>
              <a:ext uri="{FF2B5EF4-FFF2-40B4-BE49-F238E27FC236}">
                <a16:creationId xmlns:a16="http://schemas.microsoft.com/office/drawing/2014/main" id="{8A037B8A-C781-9F40-A9F6-BCCD198DD34B}"/>
              </a:ext>
            </a:extLst>
          </p:cNvPr>
          <p:cNvSpPr>
            <a:spLocks noGrp="1"/>
          </p:cNvSpPr>
          <p:nvPr>
            <p:ph sz="half" idx="2"/>
          </p:nvPr>
        </p:nvSpPr>
        <p:spPr>
          <a:xfrm>
            <a:off x="1562100" y="3324700"/>
            <a:ext cx="4242611" cy="3304699"/>
          </a:xfrm>
        </p:spPr>
        <p:txBody>
          <a:bodyPr/>
          <a:lstStyle>
            <a:lvl1pPr marL="228600" indent="-228600">
              <a:buFont typeface="Wingdings" panose="05000000000000000000" pitchFamily="2" charset="2"/>
              <a:buChar char="v"/>
              <a:defRPr>
                <a:solidFill>
                  <a:schemeClr val="tx2"/>
                </a:solidFill>
              </a:defRPr>
            </a:lvl1pPr>
            <a:lvl2pPr marL="685800" indent="-228600">
              <a:buFont typeface="Wingdings" panose="05000000000000000000" pitchFamily="2" charset="2"/>
              <a:buChar char="v"/>
              <a:defRPr>
                <a:solidFill>
                  <a:schemeClr val="tx2"/>
                </a:solidFill>
              </a:defRPr>
            </a:lvl2pPr>
            <a:lvl3pPr marL="1143000" indent="-228600">
              <a:buFont typeface="Wingdings" panose="05000000000000000000" pitchFamily="2" charset="2"/>
              <a:buChar char="v"/>
              <a:defRPr>
                <a:solidFill>
                  <a:schemeClr val="tx2"/>
                </a:solidFill>
              </a:defRPr>
            </a:lvl3pPr>
            <a:lvl4pPr marL="1600200" indent="-228600">
              <a:buFont typeface="Wingdings" panose="05000000000000000000" pitchFamily="2" charset="2"/>
              <a:buChar char="v"/>
              <a:defRPr>
                <a:solidFill>
                  <a:schemeClr val="tx2"/>
                </a:solidFill>
              </a:defRPr>
            </a:lvl4pPr>
            <a:lvl5pPr marL="2057400" indent="-228600">
              <a:buFont typeface="Wingdings" panose="05000000000000000000" pitchFamily="2" charset="2"/>
              <a:buChar char="v"/>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66926CBF-E2B0-C44C-AD98-B15D17ADD5AF}"/>
              </a:ext>
            </a:extLst>
          </p:cNvPr>
          <p:cNvSpPr>
            <a:spLocks noGrp="1"/>
          </p:cNvSpPr>
          <p:nvPr>
            <p:ph type="body" sz="quarter" idx="3"/>
          </p:nvPr>
        </p:nvSpPr>
        <p:spPr>
          <a:xfrm>
            <a:off x="7467601" y="2679700"/>
            <a:ext cx="4072192"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5">
            <a:extLst>
              <a:ext uri="{FF2B5EF4-FFF2-40B4-BE49-F238E27FC236}">
                <a16:creationId xmlns:a16="http://schemas.microsoft.com/office/drawing/2014/main" id="{318A1595-1A86-304F-A361-B3E4B06837FA}"/>
              </a:ext>
            </a:extLst>
          </p:cNvPr>
          <p:cNvSpPr>
            <a:spLocks noGrp="1"/>
          </p:cNvSpPr>
          <p:nvPr>
            <p:ph sz="quarter" idx="4"/>
          </p:nvPr>
        </p:nvSpPr>
        <p:spPr>
          <a:xfrm>
            <a:off x="7467601" y="3324700"/>
            <a:ext cx="4072192" cy="3304699"/>
          </a:xfrm>
        </p:spPr>
        <p:txBody>
          <a:bodyPr/>
          <a:lstStyle>
            <a:lvl1pPr marL="228600" indent="-228600">
              <a:buFont typeface="Wingdings" panose="05000000000000000000" pitchFamily="2" charset="2"/>
              <a:buChar char="v"/>
              <a:defRPr>
                <a:solidFill>
                  <a:schemeClr val="tx2"/>
                </a:solidFill>
              </a:defRPr>
            </a:lvl1pPr>
            <a:lvl2pPr marL="685800" indent="-228600">
              <a:buFont typeface="Wingdings" panose="05000000000000000000" pitchFamily="2" charset="2"/>
              <a:buChar char="v"/>
              <a:defRPr>
                <a:solidFill>
                  <a:schemeClr val="tx2"/>
                </a:solidFill>
              </a:defRPr>
            </a:lvl2pPr>
            <a:lvl3pPr marL="1143000" indent="-228600">
              <a:buFont typeface="Wingdings" panose="05000000000000000000" pitchFamily="2" charset="2"/>
              <a:buChar char="v"/>
              <a:defRPr>
                <a:solidFill>
                  <a:schemeClr val="tx2"/>
                </a:solidFill>
              </a:defRPr>
            </a:lvl3pPr>
            <a:lvl4pPr marL="1600200" indent="-228600">
              <a:buFont typeface="Wingdings" panose="05000000000000000000" pitchFamily="2" charset="2"/>
              <a:buChar char="v"/>
              <a:defRPr>
                <a:solidFill>
                  <a:schemeClr val="tx2"/>
                </a:solidFill>
              </a:defRPr>
            </a:lvl4pPr>
            <a:lvl5pPr marL="2057400" indent="-228600">
              <a:buFont typeface="Wingdings" panose="05000000000000000000" pitchFamily="2" charset="2"/>
              <a:buChar char="v"/>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iamond 1">
            <a:extLst>
              <a:ext uri="{FF2B5EF4-FFF2-40B4-BE49-F238E27FC236}">
                <a16:creationId xmlns:a16="http://schemas.microsoft.com/office/drawing/2014/main" id="{18DEFE0B-9B5C-734D-8394-A770FAA615B3}"/>
              </a:ext>
            </a:extLst>
          </p:cNvPr>
          <p:cNvSpPr/>
          <p:nvPr userDrawn="1"/>
        </p:nvSpPr>
        <p:spPr>
          <a:xfrm>
            <a:off x="838200" y="2679700"/>
            <a:ext cx="546100" cy="5461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iamond 8">
            <a:extLst>
              <a:ext uri="{FF2B5EF4-FFF2-40B4-BE49-F238E27FC236}">
                <a16:creationId xmlns:a16="http://schemas.microsoft.com/office/drawing/2014/main" id="{A02390A6-F565-8844-A9B9-4C6ACB7857F5}"/>
              </a:ext>
            </a:extLst>
          </p:cNvPr>
          <p:cNvSpPr/>
          <p:nvPr userDrawn="1"/>
        </p:nvSpPr>
        <p:spPr>
          <a:xfrm>
            <a:off x="6742889" y="2679700"/>
            <a:ext cx="546100" cy="5461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6674C34-BF58-4A21-BEE1-52BA2A5DBB7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176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ADF8-C269-5D42-A626-BE35303B9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7CE01-A53E-894C-9672-25D8CB7D5F89}"/>
              </a:ext>
            </a:extLst>
          </p:cNvPr>
          <p:cNvSpPr>
            <a:spLocks noGrp="1"/>
          </p:cNvSpPr>
          <p:nvPr>
            <p:ph idx="1"/>
          </p:nvPr>
        </p:nvSpPr>
        <p:spPr/>
        <p:txBody>
          <a:bodyPr/>
          <a:lstStyle>
            <a:lvl1pPr marL="228600" indent="-228600">
              <a:buFont typeface="Wingdings" panose="05000000000000000000" pitchFamily="2" charset="2"/>
              <a:buChar char="v"/>
              <a:defRPr>
                <a:solidFill>
                  <a:schemeClr val="tx2"/>
                </a:solidFill>
              </a:defRPr>
            </a:lvl1pPr>
            <a:lvl2pPr marL="685800" indent="-228600">
              <a:buFont typeface="Wingdings" panose="05000000000000000000" pitchFamily="2" charset="2"/>
              <a:buChar char="v"/>
              <a:defRPr>
                <a:solidFill>
                  <a:schemeClr val="tx2"/>
                </a:solidFill>
              </a:defRPr>
            </a:lvl2pPr>
            <a:lvl3pPr marL="1143000" indent="-228600">
              <a:buFont typeface="Wingdings" panose="05000000000000000000" pitchFamily="2" charset="2"/>
              <a:buChar char="v"/>
              <a:defRPr>
                <a:solidFill>
                  <a:schemeClr val="tx2"/>
                </a:solidFill>
              </a:defRPr>
            </a:lvl3pPr>
            <a:lvl4pPr marL="1600200" indent="-228600">
              <a:buFont typeface="Wingdings" panose="05000000000000000000" pitchFamily="2" charset="2"/>
              <a:buChar char="v"/>
              <a:defRPr>
                <a:solidFill>
                  <a:schemeClr val="tx2"/>
                </a:solidFill>
              </a:defRPr>
            </a:lvl4pPr>
            <a:lvl5pPr marL="2057400" indent="-228600">
              <a:buFont typeface="Wingdings" panose="05000000000000000000" pitchFamily="2" charset="2"/>
              <a:buChar char="v"/>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C128E13-F6CA-9A4F-A3DD-2CEB2ED95E2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41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F824E8-8F6B-3D44-A59E-3179A03A787F}"/>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6908B9-8BB9-5247-A9CC-EADBF62AB670}"/>
              </a:ext>
            </a:extLst>
          </p:cNvPr>
          <p:cNvSpPr>
            <a:spLocks noGrp="1"/>
          </p:cNvSpPr>
          <p:nvPr>
            <p:ph sz="half" idx="2"/>
          </p:nvPr>
        </p:nvSpPr>
        <p:spPr>
          <a:xfrm>
            <a:off x="839788" y="2505075"/>
            <a:ext cx="5157787" cy="3684588"/>
          </a:xfrm>
        </p:spPr>
        <p:txBody>
          <a:bodyPr/>
          <a:lstStyle>
            <a:lvl1pPr marL="228600" indent="-228600">
              <a:buFont typeface="Wingdings" panose="05000000000000000000" pitchFamily="2" charset="2"/>
              <a:buChar char="v"/>
              <a:defRPr>
                <a:solidFill>
                  <a:schemeClr val="tx2"/>
                </a:solidFill>
              </a:defRPr>
            </a:lvl1pPr>
            <a:lvl2pPr marL="685800" indent="-228600">
              <a:buFont typeface="Wingdings" panose="05000000000000000000" pitchFamily="2" charset="2"/>
              <a:buChar char="v"/>
              <a:defRPr>
                <a:solidFill>
                  <a:schemeClr val="tx2"/>
                </a:solidFill>
              </a:defRPr>
            </a:lvl2pPr>
            <a:lvl3pPr marL="1143000" indent="-228600">
              <a:buFont typeface="Wingdings" panose="05000000000000000000" pitchFamily="2" charset="2"/>
              <a:buChar char="v"/>
              <a:defRPr>
                <a:solidFill>
                  <a:schemeClr val="tx2"/>
                </a:solidFill>
              </a:defRPr>
            </a:lvl3pPr>
            <a:lvl4pPr marL="1600200" indent="-228600">
              <a:buFont typeface="Wingdings" panose="05000000000000000000" pitchFamily="2" charset="2"/>
              <a:buChar char="v"/>
              <a:defRPr>
                <a:solidFill>
                  <a:schemeClr val="tx2"/>
                </a:solidFill>
              </a:defRPr>
            </a:lvl4pPr>
            <a:lvl5pPr marL="2057400" indent="-228600">
              <a:buFont typeface="Wingdings" panose="05000000000000000000" pitchFamily="2" charset="2"/>
              <a:buChar char="v"/>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17E1808-3255-6342-8F11-708C178C6864}"/>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572680-8F07-DD43-A1EC-F836900FFE13}"/>
              </a:ext>
            </a:extLst>
          </p:cNvPr>
          <p:cNvSpPr>
            <a:spLocks noGrp="1"/>
          </p:cNvSpPr>
          <p:nvPr>
            <p:ph sz="quarter" idx="4"/>
          </p:nvPr>
        </p:nvSpPr>
        <p:spPr>
          <a:xfrm>
            <a:off x="6172200" y="2505075"/>
            <a:ext cx="5183188" cy="3684588"/>
          </a:xfrm>
        </p:spPr>
        <p:txBody>
          <a:bodyPr/>
          <a:lstStyle>
            <a:lvl1pPr marL="228600" indent="-228600">
              <a:buFont typeface="Wingdings" panose="05000000000000000000" pitchFamily="2" charset="2"/>
              <a:buChar char="v"/>
              <a:defRPr>
                <a:solidFill>
                  <a:schemeClr val="tx2"/>
                </a:solidFill>
              </a:defRPr>
            </a:lvl1pPr>
            <a:lvl2pPr marL="685800" indent="-228600">
              <a:buFont typeface="Wingdings" panose="05000000000000000000" pitchFamily="2" charset="2"/>
              <a:buChar char="v"/>
              <a:defRPr>
                <a:solidFill>
                  <a:schemeClr val="tx2"/>
                </a:solidFill>
              </a:defRPr>
            </a:lvl2pPr>
            <a:lvl3pPr marL="1143000" indent="-228600">
              <a:buFont typeface="Wingdings" panose="05000000000000000000" pitchFamily="2" charset="2"/>
              <a:buChar char="v"/>
              <a:defRPr>
                <a:solidFill>
                  <a:schemeClr val="tx2"/>
                </a:solidFill>
              </a:defRPr>
            </a:lvl3pPr>
            <a:lvl4pPr marL="1600200" indent="-228600">
              <a:buFont typeface="Wingdings" panose="05000000000000000000" pitchFamily="2" charset="2"/>
              <a:buChar char="v"/>
              <a:defRPr>
                <a:solidFill>
                  <a:schemeClr val="tx2"/>
                </a:solidFill>
              </a:defRPr>
            </a:lvl4pPr>
            <a:lvl5pPr marL="2057400" indent="-228600">
              <a:buFont typeface="Wingdings" panose="05000000000000000000" pitchFamily="2" charset="2"/>
              <a:buChar char="v"/>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102532F2-B96C-DE47-9F25-34728C00D9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5776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AC6908B9-8BB9-5247-A9CC-EADBF62AB670}"/>
              </a:ext>
            </a:extLst>
          </p:cNvPr>
          <p:cNvSpPr>
            <a:spLocks noGrp="1"/>
          </p:cNvSpPr>
          <p:nvPr>
            <p:ph sz="half" idx="2"/>
          </p:nvPr>
        </p:nvSpPr>
        <p:spPr>
          <a:xfrm>
            <a:off x="839788" y="1885361"/>
            <a:ext cx="5157787" cy="4304302"/>
          </a:xfrm>
        </p:spPr>
        <p:txBody>
          <a:bodyPr/>
          <a:lstStyle>
            <a:lvl1pPr marL="228600" indent="-228600">
              <a:buFont typeface="Wingdings" panose="05000000000000000000" pitchFamily="2" charset="2"/>
              <a:buChar char="v"/>
              <a:defRPr>
                <a:solidFill>
                  <a:schemeClr val="tx2"/>
                </a:solidFill>
              </a:defRPr>
            </a:lvl1pPr>
            <a:lvl2pPr marL="685800" indent="-228600">
              <a:buFont typeface="Wingdings" panose="05000000000000000000" pitchFamily="2" charset="2"/>
              <a:buChar char="v"/>
              <a:defRPr>
                <a:solidFill>
                  <a:schemeClr val="tx2"/>
                </a:solidFill>
              </a:defRPr>
            </a:lvl2pPr>
            <a:lvl3pPr marL="1143000" indent="-228600">
              <a:buFont typeface="Wingdings" panose="05000000000000000000" pitchFamily="2" charset="2"/>
              <a:buChar char="v"/>
              <a:defRPr>
                <a:solidFill>
                  <a:schemeClr val="tx2"/>
                </a:solidFill>
              </a:defRPr>
            </a:lvl3pPr>
            <a:lvl4pPr marL="1600200" indent="-228600">
              <a:buFont typeface="Wingdings" panose="05000000000000000000" pitchFamily="2" charset="2"/>
              <a:buChar char="v"/>
              <a:defRPr>
                <a:solidFill>
                  <a:schemeClr val="tx2"/>
                </a:solidFill>
              </a:defRPr>
            </a:lvl4pPr>
            <a:lvl5pPr marL="2057400" indent="-228600">
              <a:buFont typeface="Wingdings" panose="05000000000000000000" pitchFamily="2" charset="2"/>
              <a:buChar char="v"/>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A5572680-8F07-DD43-A1EC-F836900FFE13}"/>
              </a:ext>
            </a:extLst>
          </p:cNvPr>
          <p:cNvSpPr>
            <a:spLocks noGrp="1"/>
          </p:cNvSpPr>
          <p:nvPr>
            <p:ph sz="quarter" idx="4"/>
          </p:nvPr>
        </p:nvSpPr>
        <p:spPr>
          <a:xfrm>
            <a:off x="6172200" y="1885361"/>
            <a:ext cx="5183188" cy="4304302"/>
          </a:xfrm>
        </p:spPr>
        <p:txBody>
          <a:bodyPr/>
          <a:lstStyle>
            <a:lvl1pPr marL="228600" indent="-228600">
              <a:buFont typeface="Wingdings" panose="05000000000000000000" pitchFamily="2" charset="2"/>
              <a:buChar char="v"/>
              <a:defRPr>
                <a:solidFill>
                  <a:schemeClr val="tx2"/>
                </a:solidFill>
              </a:defRPr>
            </a:lvl1pPr>
            <a:lvl2pPr marL="685800" indent="-228600">
              <a:buFont typeface="Wingdings" panose="05000000000000000000" pitchFamily="2" charset="2"/>
              <a:buChar char="v"/>
              <a:defRPr>
                <a:solidFill>
                  <a:schemeClr val="tx2"/>
                </a:solidFill>
              </a:defRPr>
            </a:lvl2pPr>
            <a:lvl3pPr marL="1143000" indent="-228600">
              <a:buFont typeface="Wingdings" panose="05000000000000000000" pitchFamily="2" charset="2"/>
              <a:buChar char="v"/>
              <a:defRPr>
                <a:solidFill>
                  <a:schemeClr val="tx2"/>
                </a:solidFill>
              </a:defRPr>
            </a:lvl3pPr>
            <a:lvl4pPr marL="1600200" indent="-228600">
              <a:buFont typeface="Wingdings" panose="05000000000000000000" pitchFamily="2" charset="2"/>
              <a:buChar char="v"/>
              <a:defRPr>
                <a:solidFill>
                  <a:schemeClr val="tx2"/>
                </a:solidFill>
              </a:defRPr>
            </a:lvl4pPr>
            <a:lvl5pPr marL="2057400" indent="-228600">
              <a:buFont typeface="Wingdings" panose="05000000000000000000" pitchFamily="2" charset="2"/>
              <a:buChar char="v"/>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102532F2-B96C-DE47-9F25-34728C00D9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889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hape 61">
            <a:extLst>
              <a:ext uri="{FF2B5EF4-FFF2-40B4-BE49-F238E27FC236}">
                <a16:creationId xmlns:a16="http://schemas.microsoft.com/office/drawing/2014/main" id="{EFA7F577-E691-D948-943E-8D25DFE256F5}"/>
              </a:ext>
            </a:extLst>
          </p:cNvPr>
          <p:cNvSpPr/>
          <p:nvPr userDrawn="1"/>
        </p:nvSpPr>
        <p:spPr>
          <a:xfrm rot="16200000">
            <a:off x="-882787" y="4350527"/>
            <a:ext cx="2603790" cy="284693"/>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1600" b="0" i="0" spc="0" dirty="0">
                <a:solidFill>
                  <a:schemeClr val="tx2"/>
                </a:solidFill>
                <a:latin typeface="+mn-lt"/>
                <a:cs typeface="Gill Sans" panose="020B0502020104020203" pitchFamily="34" charset="-79"/>
              </a:rPr>
              <a:t>Making It</a:t>
            </a:r>
            <a:r>
              <a:rPr lang="en-US" sz="1600" b="0" i="0" spc="0" baseline="0" dirty="0">
                <a:solidFill>
                  <a:schemeClr val="tx2"/>
                </a:solidFill>
                <a:latin typeface="+mn-lt"/>
                <a:cs typeface="Gill Sans" panose="020B0502020104020203" pitchFamily="34" charset="-79"/>
              </a:rPr>
              <a:t> All Work </a:t>
            </a:r>
            <a:r>
              <a:rPr lang="en-US" sz="1600" b="1" i="0" spc="0" baseline="0" dirty="0">
                <a:solidFill>
                  <a:schemeClr val="tx2"/>
                </a:solidFill>
                <a:latin typeface="+mj-lt"/>
                <a:cs typeface="Gill Sans" panose="020B0502020104020203" pitchFamily="34" charset="-79"/>
              </a:rPr>
              <a:t>Together</a:t>
            </a:r>
            <a:endParaRPr lang="en-US" sz="1600" b="1" i="0" spc="0" dirty="0">
              <a:solidFill>
                <a:schemeClr val="tx2"/>
              </a:solidFill>
              <a:latin typeface="+mj-lt"/>
              <a:cs typeface="Gill Sans" panose="020B0502020104020203" pitchFamily="34" charset="-79"/>
            </a:endParaRPr>
          </a:p>
        </p:txBody>
      </p:sp>
      <p:sp>
        <p:nvSpPr>
          <p:cNvPr id="16" name="Shape 62">
            <a:extLst>
              <a:ext uri="{FF2B5EF4-FFF2-40B4-BE49-F238E27FC236}">
                <a16:creationId xmlns:a16="http://schemas.microsoft.com/office/drawing/2014/main" id="{2C8F251E-BB08-9D42-8813-D3CD1AE6AF9A}"/>
              </a:ext>
            </a:extLst>
          </p:cNvPr>
          <p:cNvSpPr/>
          <p:nvPr userDrawn="1"/>
        </p:nvSpPr>
        <p:spPr>
          <a:xfrm flipV="1">
            <a:off x="419100" y="798384"/>
            <a:ext cx="1" cy="2188805"/>
          </a:xfrm>
          <a:prstGeom prst="line">
            <a:avLst/>
          </a:prstGeom>
          <a:ln w="38100">
            <a:solidFill>
              <a:srgbClr val="002B49"/>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7" name="Shape 42">
            <a:extLst>
              <a:ext uri="{FF2B5EF4-FFF2-40B4-BE49-F238E27FC236}">
                <a16:creationId xmlns:a16="http://schemas.microsoft.com/office/drawing/2014/main" id="{3890D1E5-941D-C642-A000-669C7923941B}"/>
              </a:ext>
            </a:extLst>
          </p:cNvPr>
          <p:cNvSpPr txBox="1">
            <a:spLocks/>
          </p:cNvSpPr>
          <p:nvPr userDrawn="1"/>
        </p:nvSpPr>
        <p:spPr>
          <a:xfrm>
            <a:off x="158397" y="77222"/>
            <a:ext cx="521406" cy="247651"/>
          </a:xfrm>
          <a:prstGeom prst="rect">
            <a:avLst/>
          </a:prstGeom>
        </p:spPr>
        <p:txBody>
          <a:bodyPr/>
          <a:lstStyle>
            <a:defPPr>
              <a:defRPr lang="en-US"/>
            </a:defPPr>
            <a:lvl1pPr marL="0" algn="l" defTabSz="914400" rtl="0" eaLnBrk="1" latinLnBrk="0" hangingPunct="1">
              <a:defRPr sz="1800" kern="1200">
                <a:solidFill>
                  <a:srgbClr val="C1C0B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1050" smtClean="0">
                <a:solidFill>
                  <a:schemeClr val="tx2"/>
                </a:solidFill>
              </a:rPr>
              <a:pPr algn="ctr"/>
              <a:t>‹#›</a:t>
            </a:fld>
            <a:endParaRPr lang="en-US" sz="1050" dirty="0">
              <a:solidFill>
                <a:schemeClr val="tx2"/>
              </a:solidFill>
            </a:endParaRPr>
          </a:p>
        </p:txBody>
      </p:sp>
      <p:pic>
        <p:nvPicPr>
          <p:cNvPr id="4" name="Picture 3"/>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36036" y="6356350"/>
            <a:ext cx="566129" cy="365125"/>
          </a:xfrm>
          <a:prstGeom prst="rect">
            <a:avLst/>
          </a:prstGeom>
        </p:spPr>
      </p:pic>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74" r:id="rId3"/>
    <p:sldLayoutId id="2147483670" r:id="rId4"/>
    <p:sldLayoutId id="2147483669" r:id="rId5"/>
    <p:sldLayoutId id="2147483664" r:id="rId6"/>
    <p:sldLayoutId id="2147483650" r:id="rId7"/>
    <p:sldLayoutId id="2147483653" r:id="rId8"/>
    <p:sldLayoutId id="2147483680" r:id="rId9"/>
    <p:sldLayoutId id="2147483678" r:id="rId10"/>
    <p:sldLayoutId id="2147483679" r:id="rId11"/>
    <p:sldLayoutId id="2147483683" r:id="rId12"/>
    <p:sldLayoutId id="2147483675" r:id="rId13"/>
    <p:sldLayoutId id="2147483681" r:id="rId14"/>
    <p:sldLayoutId id="2147483682" r:id="rId15"/>
    <p:sldLayoutId id="2147483671" r:id="rId16"/>
    <p:sldLayoutId id="2147483677" r:id="rId17"/>
    <p:sldLayoutId id="2147483676" r:id="rId18"/>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Clr>
          <a:srgbClr val="00A9CE"/>
        </a:buClr>
        <a:buFont typeface="Wingdings" panose="05000000000000000000" pitchFamily="2" charset="2"/>
        <a:buChar char="v"/>
        <a:defRPr sz="2000" b="0" i="0" kern="1200">
          <a:solidFill>
            <a:schemeClr val="tx2"/>
          </a:solidFill>
          <a:latin typeface="+mn-lt"/>
          <a:ea typeface="+mn-ea"/>
          <a:cs typeface="Gill Sans Light" panose="020B0302020104020203"/>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solidFill>
          <a:latin typeface="+mn-lt"/>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Gill Sans Light" panose="020B0302020104020203"/>
        </a:defRPr>
      </a:lvl3pPr>
      <a:lvl4pPr marL="1600200" indent="-228600" algn="l" defTabSz="914400" rtl="0" eaLnBrk="1" latinLnBrk="0" hangingPunct="1">
        <a:lnSpc>
          <a:spcPct val="90000"/>
        </a:lnSpc>
        <a:spcBef>
          <a:spcPts val="500"/>
        </a:spcBef>
        <a:buFont typeface="Wingdings" panose="05000000000000000000" pitchFamily="2" charset="2"/>
        <a:buChar char="q"/>
        <a:defRPr sz="1400" b="0" i="0" kern="1200">
          <a:solidFill>
            <a:schemeClr val="tx2"/>
          </a:solidFill>
          <a:latin typeface="+mn-lt"/>
          <a:ea typeface="+mn-ea"/>
          <a:cs typeface="Gill Sans Light" panose="020B0302020104020203"/>
        </a:defRPr>
      </a:lvl4pPr>
      <a:lvl5pPr marL="2057400" indent="-228600" algn="l" defTabSz="914400" rtl="0" eaLnBrk="1" latinLnBrk="0" hangingPunct="1">
        <a:lnSpc>
          <a:spcPct val="90000"/>
        </a:lnSpc>
        <a:spcBef>
          <a:spcPts val="500"/>
        </a:spcBef>
        <a:buFont typeface="Wingdings" panose="05000000000000000000" pitchFamily="2" charset="2"/>
        <a:buChar char="§"/>
        <a:defRPr sz="1400" b="0" i="0" kern="1200">
          <a:solidFill>
            <a:schemeClr val="tx2"/>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Julie.Leeper@cambridgesecure.com" TargetMode="Externa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a:xfrm>
            <a:off x="838200" y="3013788"/>
            <a:ext cx="6741160" cy="2472612"/>
          </a:xfrm>
        </p:spPr>
        <p:txBody>
          <a:bodyPr/>
          <a:lstStyle/>
          <a:p>
            <a:r>
              <a:rPr lang="en-US" dirty="0">
                <a:effectLst>
                  <a:outerShdw blurRad="38100" dist="38100" dir="2700000" algn="tl">
                    <a:srgbClr val="000000">
                      <a:alpha val="43137"/>
                    </a:srgbClr>
                  </a:outerShdw>
                </a:effectLst>
              </a:rPr>
              <a:t>Financial Education Workshop</a:t>
            </a:r>
            <a:endParaRPr lang="en-US" sz="4400" dirty="0">
              <a:solidFill>
                <a:srgbClr val="00A9CE"/>
              </a:solidFill>
            </a:endParaRPr>
          </a:p>
        </p:txBody>
      </p:sp>
      <p:sp>
        <p:nvSpPr>
          <p:cNvPr id="4" name="Text Placeholder 3"/>
          <p:cNvSpPr>
            <a:spLocks noGrp="1"/>
          </p:cNvSpPr>
          <p:nvPr>
            <p:ph type="body" sz="quarter" idx="14"/>
          </p:nvPr>
        </p:nvSpPr>
        <p:spPr>
          <a:xfrm>
            <a:off x="838200" y="5486399"/>
            <a:ext cx="6548438" cy="875900"/>
          </a:xfrm>
        </p:spPr>
        <p:txBody>
          <a:bodyPr>
            <a:normAutofit fontScale="92500" lnSpcReduction="20000"/>
          </a:bodyPr>
          <a:lstStyle/>
          <a:p>
            <a:r>
              <a:rPr lang="en-US" dirty="0"/>
              <a:t>Presented by: </a:t>
            </a:r>
          </a:p>
          <a:p>
            <a:r>
              <a:rPr lang="en-US" b="1" spc="0" dirty="0"/>
              <a:t>Duncan Financial Group</a:t>
            </a:r>
          </a:p>
          <a:p>
            <a:r>
              <a:rPr lang="en-US" b="1" spc="0" dirty="0"/>
              <a:t>Private Wealth Management</a:t>
            </a:r>
          </a:p>
          <a:p>
            <a:endParaRPr lang="en-US" dirty="0"/>
          </a:p>
        </p:txBody>
      </p:sp>
    </p:spTree>
    <p:extLst>
      <p:ext uri="{BB962C8B-B14F-4D97-AF65-F5344CB8AC3E}">
        <p14:creationId xmlns:p14="http://schemas.microsoft.com/office/powerpoint/2010/main" val="429478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376F-2B5C-C996-2A7A-F3B0C2D220AC}"/>
              </a:ext>
            </a:extLst>
          </p:cNvPr>
          <p:cNvSpPr>
            <a:spLocks noGrp="1"/>
          </p:cNvSpPr>
          <p:nvPr>
            <p:ph type="title"/>
          </p:nvPr>
        </p:nvSpPr>
        <p:spPr>
          <a:xfrm>
            <a:off x="839788" y="365125"/>
            <a:ext cx="10515600" cy="1325563"/>
          </a:xfrm>
        </p:spPr>
        <p:txBody>
          <a:bodyPr anchor="ctr">
            <a:normAutofit/>
          </a:bodyPr>
          <a:lstStyle/>
          <a:p>
            <a:r>
              <a:rPr lang="en-US" dirty="0"/>
              <a:t>Considerations &amp; Ways to Save</a:t>
            </a:r>
          </a:p>
        </p:txBody>
      </p:sp>
      <p:sp>
        <p:nvSpPr>
          <p:cNvPr id="3" name="Content Placeholder 2">
            <a:extLst>
              <a:ext uri="{FF2B5EF4-FFF2-40B4-BE49-F238E27FC236}">
                <a16:creationId xmlns:a16="http://schemas.microsoft.com/office/drawing/2014/main" id="{108657F8-8B5F-3928-D1E6-1FD59930531C}"/>
              </a:ext>
            </a:extLst>
          </p:cNvPr>
          <p:cNvSpPr>
            <a:spLocks noGrp="1"/>
          </p:cNvSpPr>
          <p:nvPr>
            <p:ph sz="half" idx="2"/>
          </p:nvPr>
        </p:nvSpPr>
        <p:spPr>
          <a:xfrm>
            <a:off x="839789" y="1885361"/>
            <a:ext cx="4603480" cy="4304302"/>
          </a:xfrm>
        </p:spPr>
        <p:txBody>
          <a:bodyPr>
            <a:normAutofit/>
          </a:bodyPr>
          <a:lstStyle/>
          <a:p>
            <a:r>
              <a:rPr lang="en-US" dirty="0"/>
              <a:t>Time Horizon:  Short-, Mid- and Long-Term savings </a:t>
            </a:r>
          </a:p>
          <a:p>
            <a:pPr lvl="1">
              <a:buFont typeface="Courier New" panose="02070309020205020404" pitchFamily="49" charset="0"/>
              <a:buChar char="o"/>
            </a:pPr>
            <a:r>
              <a:rPr lang="en-US" sz="2000" dirty="0"/>
              <a:t>Each has a purpose and therefore is treated differently </a:t>
            </a:r>
          </a:p>
          <a:p>
            <a:r>
              <a:rPr lang="en-US" dirty="0"/>
              <a:t>Risk Tolerance – Risk vs. Reward</a:t>
            </a:r>
          </a:p>
        </p:txBody>
      </p:sp>
      <p:pic>
        <p:nvPicPr>
          <p:cNvPr id="6" name="Picture 5" descr="Rocks stacked on driftwood with the sea on background">
            <a:extLst>
              <a:ext uri="{FF2B5EF4-FFF2-40B4-BE49-F238E27FC236}">
                <a16:creationId xmlns:a16="http://schemas.microsoft.com/office/drawing/2014/main" id="{0FC293F4-AF6E-145B-DDDD-263181293857}"/>
              </a:ext>
            </a:extLst>
          </p:cNvPr>
          <p:cNvPicPr>
            <a:picLocks noChangeAspect="1"/>
          </p:cNvPicPr>
          <p:nvPr/>
        </p:nvPicPr>
        <p:blipFill>
          <a:blip r:embed="rId2"/>
          <a:stretch>
            <a:fillRect/>
          </a:stretch>
        </p:blipFill>
        <p:spPr>
          <a:xfrm>
            <a:off x="5845965" y="1690688"/>
            <a:ext cx="6146321" cy="4097547"/>
          </a:xfrm>
          <a:prstGeom prst="rect">
            <a:avLst/>
          </a:prstGeom>
          <a:effectLst>
            <a:softEdge rad="635000"/>
          </a:effectLst>
        </p:spPr>
      </p:pic>
    </p:spTree>
    <p:extLst>
      <p:ext uri="{BB962C8B-B14F-4D97-AF65-F5344CB8AC3E}">
        <p14:creationId xmlns:p14="http://schemas.microsoft.com/office/powerpoint/2010/main" val="477041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DFD1E-C67E-70B6-8783-43351A810972}"/>
              </a:ext>
            </a:extLst>
          </p:cNvPr>
          <p:cNvSpPr>
            <a:spLocks noGrp="1"/>
          </p:cNvSpPr>
          <p:nvPr>
            <p:ph type="title"/>
          </p:nvPr>
        </p:nvSpPr>
        <p:spPr/>
        <p:txBody>
          <a:bodyPr/>
          <a:lstStyle/>
          <a:p>
            <a:r>
              <a:rPr lang="en-US" dirty="0"/>
              <a:t>Tax Treatment of Investing: 3 Tax Buckets</a:t>
            </a:r>
          </a:p>
        </p:txBody>
      </p:sp>
      <p:pic>
        <p:nvPicPr>
          <p:cNvPr id="10" name="Content Placeholder 9" descr="Chart, funnel chart&#10;&#10;Description automatically generated">
            <a:extLst>
              <a:ext uri="{FF2B5EF4-FFF2-40B4-BE49-F238E27FC236}">
                <a16:creationId xmlns:a16="http://schemas.microsoft.com/office/drawing/2014/main" id="{92515E9D-A99D-B8C8-0218-CFBDF179D6AE}"/>
              </a:ext>
            </a:extLst>
          </p:cNvPr>
          <p:cNvPicPr>
            <a:picLocks noGrp="1" noChangeAspect="1"/>
          </p:cNvPicPr>
          <p:nvPr>
            <p:ph sz="quarter" idx="4"/>
          </p:nvPr>
        </p:nvPicPr>
        <p:blipFill>
          <a:blip r:embed="rId2"/>
          <a:stretch>
            <a:fillRect/>
          </a:stretch>
        </p:blipFill>
        <p:spPr>
          <a:xfrm>
            <a:off x="2286760" y="1362974"/>
            <a:ext cx="7618480" cy="5269838"/>
          </a:xfrm>
          <a:prstGeom prst="rect">
            <a:avLst/>
          </a:prstGeom>
          <a:noFill/>
        </p:spPr>
      </p:pic>
    </p:spTree>
    <p:extLst>
      <p:ext uri="{BB962C8B-B14F-4D97-AF65-F5344CB8AC3E}">
        <p14:creationId xmlns:p14="http://schemas.microsoft.com/office/powerpoint/2010/main" val="107509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DFD1E-C67E-70B6-8783-43351A810972}"/>
              </a:ext>
            </a:extLst>
          </p:cNvPr>
          <p:cNvSpPr>
            <a:spLocks noGrp="1"/>
          </p:cNvSpPr>
          <p:nvPr>
            <p:ph type="title"/>
          </p:nvPr>
        </p:nvSpPr>
        <p:spPr/>
        <p:txBody>
          <a:bodyPr/>
          <a:lstStyle/>
          <a:p>
            <a:r>
              <a:rPr lang="en-US" dirty="0"/>
              <a:t>Estate Planning: How your assets transfer</a:t>
            </a:r>
          </a:p>
        </p:txBody>
      </p:sp>
      <p:pic>
        <p:nvPicPr>
          <p:cNvPr id="5" name="Picture 4">
            <a:extLst>
              <a:ext uri="{FF2B5EF4-FFF2-40B4-BE49-F238E27FC236}">
                <a16:creationId xmlns:a16="http://schemas.microsoft.com/office/drawing/2014/main" id="{58AD26B3-4C5B-32DA-39BC-1AA057C260E8}"/>
              </a:ext>
            </a:extLst>
          </p:cNvPr>
          <p:cNvPicPr>
            <a:picLocks noChangeAspect="1"/>
          </p:cNvPicPr>
          <p:nvPr/>
        </p:nvPicPr>
        <p:blipFill>
          <a:blip r:embed="rId2"/>
          <a:stretch>
            <a:fillRect/>
          </a:stretch>
        </p:blipFill>
        <p:spPr>
          <a:xfrm>
            <a:off x="836612" y="1341120"/>
            <a:ext cx="7239000" cy="1714500"/>
          </a:xfrm>
          <a:prstGeom prst="rect">
            <a:avLst/>
          </a:prstGeom>
        </p:spPr>
      </p:pic>
      <p:pic>
        <p:nvPicPr>
          <p:cNvPr id="8" name="Picture 7">
            <a:extLst>
              <a:ext uri="{FF2B5EF4-FFF2-40B4-BE49-F238E27FC236}">
                <a16:creationId xmlns:a16="http://schemas.microsoft.com/office/drawing/2014/main" id="{5804D8D2-7158-9D92-DC32-0E77E7A23017}"/>
              </a:ext>
            </a:extLst>
          </p:cNvPr>
          <p:cNvPicPr>
            <a:picLocks noChangeAspect="1"/>
          </p:cNvPicPr>
          <p:nvPr/>
        </p:nvPicPr>
        <p:blipFill>
          <a:blip r:embed="rId3"/>
          <a:stretch>
            <a:fillRect/>
          </a:stretch>
        </p:blipFill>
        <p:spPr>
          <a:xfrm>
            <a:off x="836612" y="3096312"/>
            <a:ext cx="7477125" cy="1762125"/>
          </a:xfrm>
          <a:prstGeom prst="rect">
            <a:avLst/>
          </a:prstGeom>
        </p:spPr>
      </p:pic>
      <p:pic>
        <p:nvPicPr>
          <p:cNvPr id="11" name="Picture 10">
            <a:extLst>
              <a:ext uri="{FF2B5EF4-FFF2-40B4-BE49-F238E27FC236}">
                <a16:creationId xmlns:a16="http://schemas.microsoft.com/office/drawing/2014/main" id="{3E0FD989-9918-2C29-E329-6196B20F91F8}"/>
              </a:ext>
            </a:extLst>
          </p:cNvPr>
          <p:cNvPicPr>
            <a:picLocks noChangeAspect="1"/>
          </p:cNvPicPr>
          <p:nvPr/>
        </p:nvPicPr>
        <p:blipFill>
          <a:blip r:embed="rId4"/>
          <a:stretch>
            <a:fillRect/>
          </a:stretch>
        </p:blipFill>
        <p:spPr>
          <a:xfrm>
            <a:off x="4446587" y="4880834"/>
            <a:ext cx="7734300" cy="1924050"/>
          </a:xfrm>
          <a:prstGeom prst="rect">
            <a:avLst/>
          </a:prstGeom>
        </p:spPr>
      </p:pic>
    </p:spTree>
    <p:extLst>
      <p:ext uri="{BB962C8B-B14F-4D97-AF65-F5344CB8AC3E}">
        <p14:creationId xmlns:p14="http://schemas.microsoft.com/office/powerpoint/2010/main" val="402954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talking to a person&#10;&#10;Description automatically generated with medium confidence">
            <a:extLst>
              <a:ext uri="{FF2B5EF4-FFF2-40B4-BE49-F238E27FC236}">
                <a16:creationId xmlns:a16="http://schemas.microsoft.com/office/drawing/2014/main" id="{A0E7F085-231D-6F88-868C-FCA2A0318FB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1CDFB73C-A72B-942C-ED94-1E5222E2BDAE}"/>
              </a:ext>
            </a:extLst>
          </p:cNvPr>
          <p:cNvSpPr>
            <a:spLocks noGrp="1"/>
          </p:cNvSpPr>
          <p:nvPr>
            <p:ph type="title"/>
          </p:nvPr>
        </p:nvSpPr>
        <p:spPr>
          <a:xfrm>
            <a:off x="1148372" y="3259237"/>
            <a:ext cx="5526747" cy="2852737"/>
          </a:xfrm>
        </p:spPr>
        <p:txBody>
          <a:bodyPr/>
          <a:lstStyle/>
          <a:p>
            <a:r>
              <a:rPr lang="en-US" dirty="0"/>
              <a:t>Retirement Planning</a:t>
            </a:r>
          </a:p>
        </p:txBody>
      </p:sp>
    </p:spTree>
    <p:extLst>
      <p:ext uri="{BB962C8B-B14F-4D97-AF65-F5344CB8AC3E}">
        <p14:creationId xmlns:p14="http://schemas.microsoft.com/office/powerpoint/2010/main" val="1430314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66A1-540F-AD69-ECB8-80069F31270A}"/>
              </a:ext>
            </a:extLst>
          </p:cNvPr>
          <p:cNvSpPr>
            <a:spLocks noGrp="1"/>
          </p:cNvSpPr>
          <p:nvPr>
            <p:ph type="title"/>
          </p:nvPr>
        </p:nvSpPr>
        <p:spPr/>
        <p:txBody>
          <a:bodyPr/>
          <a:lstStyle/>
          <a:p>
            <a:r>
              <a:rPr lang="en-US" dirty="0"/>
              <a:t>Retirement Planning Concerns</a:t>
            </a:r>
          </a:p>
        </p:txBody>
      </p:sp>
      <p:sp>
        <p:nvSpPr>
          <p:cNvPr id="3" name="Content Placeholder 2">
            <a:extLst>
              <a:ext uri="{FF2B5EF4-FFF2-40B4-BE49-F238E27FC236}">
                <a16:creationId xmlns:a16="http://schemas.microsoft.com/office/drawing/2014/main" id="{702DF9AE-207B-3DC7-6FB1-9171DDEB9B15}"/>
              </a:ext>
            </a:extLst>
          </p:cNvPr>
          <p:cNvSpPr>
            <a:spLocks noGrp="1"/>
          </p:cNvSpPr>
          <p:nvPr>
            <p:ph idx="1"/>
          </p:nvPr>
        </p:nvSpPr>
        <p:spPr/>
        <p:txBody>
          <a:bodyPr/>
          <a:lstStyle/>
          <a:p>
            <a:r>
              <a:rPr lang="en-US" sz="3200" dirty="0"/>
              <a:t>Inflation</a:t>
            </a:r>
          </a:p>
          <a:p>
            <a:r>
              <a:rPr lang="en-US" sz="3200" dirty="0"/>
              <a:t>Longevity</a:t>
            </a:r>
          </a:p>
          <a:p>
            <a:r>
              <a:rPr lang="en-US" sz="3200" dirty="0"/>
              <a:t>Taxes</a:t>
            </a:r>
          </a:p>
          <a:p>
            <a:r>
              <a:rPr lang="en-US" sz="3200" dirty="0"/>
              <a:t>Rising Healthcare Costs</a:t>
            </a:r>
          </a:p>
          <a:p>
            <a:endParaRPr lang="en-US" dirty="0"/>
          </a:p>
        </p:txBody>
      </p:sp>
    </p:spTree>
    <p:extLst>
      <p:ext uri="{BB962C8B-B14F-4D97-AF65-F5344CB8AC3E}">
        <p14:creationId xmlns:p14="http://schemas.microsoft.com/office/powerpoint/2010/main" val="375079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376F-2B5C-C996-2A7A-F3B0C2D220AC}"/>
              </a:ext>
            </a:extLst>
          </p:cNvPr>
          <p:cNvSpPr>
            <a:spLocks noGrp="1"/>
          </p:cNvSpPr>
          <p:nvPr>
            <p:ph type="title"/>
          </p:nvPr>
        </p:nvSpPr>
        <p:spPr/>
        <p:txBody>
          <a:bodyPr/>
          <a:lstStyle/>
          <a:p>
            <a:r>
              <a:rPr lang="en-US" dirty="0"/>
              <a:t>Why is a Plan Important</a:t>
            </a:r>
          </a:p>
        </p:txBody>
      </p:sp>
      <p:sp>
        <p:nvSpPr>
          <p:cNvPr id="3" name="Content Placeholder 2">
            <a:extLst>
              <a:ext uri="{FF2B5EF4-FFF2-40B4-BE49-F238E27FC236}">
                <a16:creationId xmlns:a16="http://schemas.microsoft.com/office/drawing/2014/main" id="{108657F8-8B5F-3928-D1E6-1FD59930531C}"/>
              </a:ext>
            </a:extLst>
          </p:cNvPr>
          <p:cNvSpPr>
            <a:spLocks noGrp="1"/>
          </p:cNvSpPr>
          <p:nvPr>
            <p:ph idx="1"/>
          </p:nvPr>
        </p:nvSpPr>
        <p:spPr/>
        <p:txBody>
          <a:bodyPr>
            <a:normAutofit/>
          </a:bodyPr>
          <a:lstStyle/>
          <a:p>
            <a:pPr algn="l"/>
            <a:r>
              <a:rPr lang="en-US" b="0" i="0" dirty="0">
                <a:solidFill>
                  <a:srgbClr val="000000"/>
                </a:solidFill>
                <a:effectLst/>
                <a:latin typeface="DIN Offc" panose="020B0504020101010102" pitchFamily="34" charset="0"/>
              </a:rPr>
              <a:t>A formal, written retirement plan vastly enhances people’s confidence in being able to retire well</a:t>
            </a:r>
          </a:p>
          <a:p>
            <a:pPr marL="0" indent="0" algn="l">
              <a:buNone/>
            </a:pPr>
            <a:endParaRPr lang="en-US" b="0" i="0" dirty="0">
              <a:solidFill>
                <a:srgbClr val="000000"/>
              </a:solidFill>
              <a:effectLst/>
              <a:latin typeface="DIN Offc" panose="020B0504020101010102" pitchFamily="34" charset="0"/>
            </a:endParaRPr>
          </a:p>
          <a:p>
            <a:pPr algn="l"/>
            <a:r>
              <a:rPr lang="en-US" b="0" i="0" dirty="0">
                <a:solidFill>
                  <a:srgbClr val="000000"/>
                </a:solidFill>
                <a:effectLst/>
                <a:latin typeface="DIN Offc" panose="020B0504020101010102" pitchFamily="34" charset="0"/>
              </a:rPr>
              <a:t>Half of people ages 55 to 75 who have a formal retirement plan feel very prepared for retirement, compared to only 17 percent of those who do not have a plan.</a:t>
            </a:r>
          </a:p>
          <a:p>
            <a:endParaRPr lang="en-US" dirty="0"/>
          </a:p>
        </p:txBody>
      </p:sp>
      <p:sp>
        <p:nvSpPr>
          <p:cNvPr id="4" name="Rectangle 3">
            <a:extLst>
              <a:ext uri="{FF2B5EF4-FFF2-40B4-BE49-F238E27FC236}">
                <a16:creationId xmlns:a16="http://schemas.microsoft.com/office/drawing/2014/main" id="{1102A3BC-7E7B-AC7D-172B-B9C15AD9D17C}"/>
              </a:ext>
            </a:extLst>
          </p:cNvPr>
          <p:cNvSpPr/>
          <p:nvPr/>
        </p:nvSpPr>
        <p:spPr>
          <a:xfrm>
            <a:off x="838200" y="6406912"/>
            <a:ext cx="9677400" cy="230832"/>
          </a:xfrm>
          <a:prstGeom prst="rect">
            <a:avLst/>
          </a:prstGeom>
        </p:spPr>
        <p:txBody>
          <a:bodyPr wrap="square">
            <a:spAutoFit/>
          </a:bodyPr>
          <a:lstStyle/>
          <a:p>
            <a:pPr marL="109538" indent="-109538">
              <a:buNone/>
            </a:pPr>
            <a:r>
              <a:rPr lang="en-US" sz="900" dirty="0">
                <a:latin typeface="+mn-lt"/>
              </a:rPr>
              <a:t>*</a:t>
            </a:r>
            <a:r>
              <a:rPr lang="en-US" sz="900" dirty="0"/>
              <a:t>FA Mag</a:t>
            </a:r>
            <a:r>
              <a:rPr lang="en-US" sz="900" dirty="0">
                <a:latin typeface="+mn-lt"/>
              </a:rPr>
              <a:t>, Formal Retirement Plan Boosts Confidence, https://www.fa-mag.com/news/formal-retirement-plan-boosts-confidence-24971.html, accessed </a:t>
            </a:r>
            <a:r>
              <a:rPr lang="en-US" sz="900" dirty="0"/>
              <a:t>February 2016</a:t>
            </a:r>
            <a:endParaRPr lang="en-US" sz="900" dirty="0">
              <a:latin typeface="+mn-lt"/>
            </a:endParaRPr>
          </a:p>
        </p:txBody>
      </p:sp>
    </p:spTree>
    <p:extLst>
      <p:ext uri="{BB962C8B-B14F-4D97-AF65-F5344CB8AC3E}">
        <p14:creationId xmlns:p14="http://schemas.microsoft.com/office/powerpoint/2010/main" val="3255280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66A1-540F-AD69-ECB8-80069F31270A}"/>
              </a:ext>
            </a:extLst>
          </p:cNvPr>
          <p:cNvSpPr>
            <a:spLocks noGrp="1"/>
          </p:cNvSpPr>
          <p:nvPr>
            <p:ph type="title"/>
          </p:nvPr>
        </p:nvSpPr>
        <p:spPr/>
        <p:txBody>
          <a:bodyPr/>
          <a:lstStyle/>
          <a:p>
            <a:r>
              <a:rPr lang="en-US" dirty="0"/>
              <a:t>Retirement Planning Can Address These Concerns</a:t>
            </a:r>
          </a:p>
        </p:txBody>
      </p:sp>
      <p:sp>
        <p:nvSpPr>
          <p:cNvPr id="3" name="Content Placeholder 2">
            <a:extLst>
              <a:ext uri="{FF2B5EF4-FFF2-40B4-BE49-F238E27FC236}">
                <a16:creationId xmlns:a16="http://schemas.microsoft.com/office/drawing/2014/main" id="{702DF9AE-207B-3DC7-6FB1-9171DDEB9B15}"/>
              </a:ext>
            </a:extLst>
          </p:cNvPr>
          <p:cNvSpPr>
            <a:spLocks noGrp="1"/>
          </p:cNvSpPr>
          <p:nvPr>
            <p:ph idx="1"/>
          </p:nvPr>
        </p:nvSpPr>
        <p:spPr/>
        <p:txBody>
          <a:bodyPr>
            <a:normAutofit/>
          </a:bodyPr>
          <a:lstStyle/>
          <a:p>
            <a:r>
              <a:rPr lang="en-US" dirty="0"/>
              <a:t>Comprehensive Planning Considerations</a:t>
            </a:r>
          </a:p>
          <a:p>
            <a:pPr lvl="1">
              <a:buFont typeface="Courier New" panose="02070309020205020404" pitchFamily="49" charset="0"/>
              <a:buChar char="o"/>
            </a:pPr>
            <a:r>
              <a:rPr lang="en-US" dirty="0"/>
              <a:t>Potential risk associated with outliving assets and retirement income gaps </a:t>
            </a:r>
          </a:p>
          <a:p>
            <a:pPr lvl="1">
              <a:buFont typeface="Courier New" panose="02070309020205020404" pitchFamily="49" charset="0"/>
              <a:buChar char="o"/>
            </a:pPr>
            <a:r>
              <a:rPr lang="en-US" dirty="0"/>
              <a:t>Identification of projected retirement surplus or shortfall  </a:t>
            </a:r>
          </a:p>
          <a:p>
            <a:pPr lvl="1">
              <a:buFont typeface="Courier New" panose="02070309020205020404" pitchFamily="49" charset="0"/>
              <a:buChar char="o"/>
            </a:pPr>
            <a:r>
              <a:rPr lang="en-US" dirty="0"/>
              <a:t>Testing against future market conditions</a:t>
            </a:r>
          </a:p>
          <a:p>
            <a:pPr lvl="1">
              <a:buFont typeface="Courier New" panose="02070309020205020404" pitchFamily="49" charset="0"/>
              <a:buChar char="o"/>
            </a:pPr>
            <a:r>
              <a:rPr lang="en-US" dirty="0"/>
              <a:t>Coordination of Qualified and Non-Qualified sets for optimal income formulation </a:t>
            </a:r>
          </a:p>
          <a:p>
            <a:pPr lvl="1">
              <a:buFont typeface="Courier New" panose="02070309020205020404" pitchFamily="49" charset="0"/>
              <a:buChar char="o"/>
            </a:pPr>
            <a:r>
              <a:rPr lang="en-US" dirty="0"/>
              <a:t>Social Security Optimization and Retirement Income Planning</a:t>
            </a:r>
          </a:p>
          <a:p>
            <a:r>
              <a:rPr lang="en-US" dirty="0"/>
              <a:t>Risk Management </a:t>
            </a:r>
          </a:p>
          <a:p>
            <a:r>
              <a:rPr lang="en-US" dirty="0"/>
              <a:t>Estate Planning</a:t>
            </a:r>
          </a:p>
          <a:p>
            <a:r>
              <a:rPr lang="en-US" dirty="0"/>
              <a:t>Tax Planning </a:t>
            </a:r>
          </a:p>
          <a:p>
            <a:r>
              <a:rPr lang="en-US" dirty="0"/>
              <a:t>Coordination with CPA, Estate Attorney and Other Professional Advisors</a:t>
            </a:r>
          </a:p>
        </p:txBody>
      </p:sp>
    </p:spTree>
    <p:extLst>
      <p:ext uri="{BB962C8B-B14F-4D97-AF65-F5344CB8AC3E}">
        <p14:creationId xmlns:p14="http://schemas.microsoft.com/office/powerpoint/2010/main" val="3921139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66A1-540F-AD69-ECB8-80069F31270A}"/>
              </a:ext>
            </a:extLst>
          </p:cNvPr>
          <p:cNvSpPr>
            <a:spLocks noGrp="1"/>
          </p:cNvSpPr>
          <p:nvPr>
            <p:ph type="title"/>
          </p:nvPr>
        </p:nvSpPr>
        <p:spPr/>
        <p:txBody>
          <a:bodyPr/>
          <a:lstStyle/>
          <a:p>
            <a:r>
              <a:rPr lang="en-US" dirty="0"/>
              <a:t>Growing Your Wealth</a:t>
            </a:r>
          </a:p>
        </p:txBody>
      </p:sp>
      <p:sp>
        <p:nvSpPr>
          <p:cNvPr id="3" name="Content Placeholder 2">
            <a:extLst>
              <a:ext uri="{FF2B5EF4-FFF2-40B4-BE49-F238E27FC236}">
                <a16:creationId xmlns:a16="http://schemas.microsoft.com/office/drawing/2014/main" id="{702DF9AE-207B-3DC7-6FB1-9171DDEB9B15}"/>
              </a:ext>
            </a:extLst>
          </p:cNvPr>
          <p:cNvSpPr>
            <a:spLocks noGrp="1"/>
          </p:cNvSpPr>
          <p:nvPr>
            <p:ph idx="1"/>
          </p:nvPr>
        </p:nvSpPr>
        <p:spPr>
          <a:xfrm>
            <a:off x="947382" y="1408944"/>
            <a:ext cx="5414422" cy="5319401"/>
          </a:xfrm>
        </p:spPr>
        <p:txBody>
          <a:bodyPr>
            <a:normAutofit/>
          </a:bodyPr>
          <a:lstStyle/>
          <a:p>
            <a:r>
              <a:rPr lang="en-US" dirty="0"/>
              <a:t>Growing Your Wealth is more than just saving money for the future. A cash flow analysis can help with the following:  </a:t>
            </a:r>
          </a:p>
          <a:p>
            <a:pPr marL="0" indent="0">
              <a:buNone/>
            </a:pPr>
            <a:endParaRPr lang="en-US" dirty="0"/>
          </a:p>
          <a:p>
            <a:pPr>
              <a:buFont typeface="Courier New" panose="02070309020205020404" pitchFamily="49" charset="0"/>
              <a:buChar char="o"/>
            </a:pPr>
            <a:r>
              <a:rPr lang="en-US" dirty="0"/>
              <a:t>Future income generation from savings</a:t>
            </a:r>
          </a:p>
          <a:p>
            <a:pPr>
              <a:buFont typeface="Courier New" panose="02070309020205020404" pitchFamily="49" charset="0"/>
              <a:buChar char="o"/>
            </a:pPr>
            <a:r>
              <a:rPr lang="en-US" dirty="0"/>
              <a:t>Identifies income sources and future outflows</a:t>
            </a:r>
          </a:p>
          <a:p>
            <a:pPr>
              <a:buFont typeface="Courier New" panose="02070309020205020404" pitchFamily="49" charset="0"/>
              <a:buChar char="o"/>
            </a:pPr>
            <a:r>
              <a:rPr lang="en-US" dirty="0"/>
              <a:t>Potential risk associated with outliving assets and retirement income gaps</a:t>
            </a:r>
          </a:p>
          <a:p>
            <a:pPr>
              <a:buFont typeface="Courier New" panose="02070309020205020404" pitchFamily="49" charset="0"/>
              <a:buChar char="o"/>
            </a:pPr>
            <a:r>
              <a:rPr lang="en-US" dirty="0"/>
              <a:t>Identification of projected retirement surplus or shortfall</a:t>
            </a:r>
          </a:p>
          <a:p>
            <a:pPr>
              <a:buFont typeface="Courier New" panose="02070309020205020404" pitchFamily="49" charset="0"/>
              <a:buChar char="o"/>
            </a:pPr>
            <a:r>
              <a:rPr lang="en-US" dirty="0"/>
              <a:t>Coordination of Qualified and Non-Qualified assets for optimal income formulation</a:t>
            </a:r>
          </a:p>
          <a:p>
            <a:pPr>
              <a:buFont typeface="Courier New" panose="02070309020205020404" pitchFamily="49" charset="0"/>
              <a:buChar char="o"/>
            </a:pPr>
            <a:r>
              <a:rPr lang="en-US" dirty="0"/>
              <a:t>Social Security Optimization and Retirement Income Planning</a:t>
            </a:r>
          </a:p>
        </p:txBody>
      </p:sp>
      <p:pic>
        <p:nvPicPr>
          <p:cNvPr id="2050" name="Picture 2">
            <a:extLst>
              <a:ext uri="{FF2B5EF4-FFF2-40B4-BE49-F238E27FC236}">
                <a16:creationId xmlns:a16="http://schemas.microsoft.com/office/drawing/2014/main" id="{EAEAAA31-69F3-03CC-77B4-59C6EC4BF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804" y="1408945"/>
            <a:ext cx="5611263" cy="495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781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66A1-540F-AD69-ECB8-80069F31270A}"/>
              </a:ext>
            </a:extLst>
          </p:cNvPr>
          <p:cNvSpPr>
            <a:spLocks noGrp="1"/>
          </p:cNvSpPr>
          <p:nvPr>
            <p:ph type="title"/>
          </p:nvPr>
        </p:nvSpPr>
        <p:spPr>
          <a:xfrm>
            <a:off x="839788" y="365125"/>
            <a:ext cx="10515600" cy="1325563"/>
          </a:xfrm>
        </p:spPr>
        <p:txBody>
          <a:bodyPr anchor="ctr">
            <a:normAutofit/>
          </a:bodyPr>
          <a:lstStyle/>
          <a:p>
            <a:r>
              <a:rPr lang="en-US" dirty="0"/>
              <a:t>Optimizing Income</a:t>
            </a:r>
          </a:p>
        </p:txBody>
      </p:sp>
      <p:sp>
        <p:nvSpPr>
          <p:cNvPr id="3" name="Content Placeholder 2">
            <a:extLst>
              <a:ext uri="{FF2B5EF4-FFF2-40B4-BE49-F238E27FC236}">
                <a16:creationId xmlns:a16="http://schemas.microsoft.com/office/drawing/2014/main" id="{702DF9AE-207B-3DC7-6FB1-9171DDEB9B15}"/>
              </a:ext>
            </a:extLst>
          </p:cNvPr>
          <p:cNvSpPr>
            <a:spLocks noGrp="1"/>
          </p:cNvSpPr>
          <p:nvPr>
            <p:ph sz="half" idx="2"/>
          </p:nvPr>
        </p:nvSpPr>
        <p:spPr>
          <a:xfrm>
            <a:off x="839788" y="1885361"/>
            <a:ext cx="5157787" cy="4304302"/>
          </a:xfrm>
        </p:spPr>
        <p:txBody>
          <a:bodyPr>
            <a:normAutofit/>
          </a:bodyPr>
          <a:lstStyle/>
          <a:p>
            <a:endParaRPr lang="en-US" sz="1700" dirty="0"/>
          </a:p>
          <a:p>
            <a:endParaRPr lang="en-US" sz="1700" dirty="0"/>
          </a:p>
          <a:p>
            <a:r>
              <a:rPr lang="en-US" sz="1700" dirty="0"/>
              <a:t>Highlights how to time income with RMD’s and using NQ accounts to stay at 0% tax on qualified dividends and capital gains, for discussion</a:t>
            </a:r>
          </a:p>
        </p:txBody>
      </p:sp>
      <p:pic>
        <p:nvPicPr>
          <p:cNvPr id="1026" name="Picture 2">
            <a:extLst>
              <a:ext uri="{FF2B5EF4-FFF2-40B4-BE49-F238E27FC236}">
                <a16:creationId xmlns:a16="http://schemas.microsoft.com/office/drawing/2014/main" id="{0D3A8E2A-BBDC-7BF2-4240-7C8DC0A53F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2199" y="1172817"/>
            <a:ext cx="5481755" cy="5016845"/>
          </a:xfrm>
          <a:prstGeom prst="rect">
            <a:avLst/>
          </a:prstGeom>
          <a:solidFill>
            <a:srgbClr val="FFFFFF"/>
          </a:solidFill>
        </p:spPr>
      </p:pic>
      <p:sp>
        <p:nvSpPr>
          <p:cNvPr id="4" name="TextBox 3">
            <a:extLst>
              <a:ext uri="{FF2B5EF4-FFF2-40B4-BE49-F238E27FC236}">
                <a16:creationId xmlns:a16="http://schemas.microsoft.com/office/drawing/2014/main" id="{28BB7852-1FD7-D0D3-E4F6-4083EA270A27}"/>
              </a:ext>
            </a:extLst>
          </p:cNvPr>
          <p:cNvSpPr txBox="1"/>
          <p:nvPr/>
        </p:nvSpPr>
        <p:spPr>
          <a:xfrm>
            <a:off x="6285297" y="1682387"/>
            <a:ext cx="1299410" cy="461665"/>
          </a:xfrm>
          <a:prstGeom prst="rect">
            <a:avLst/>
          </a:prstGeom>
          <a:noFill/>
        </p:spPr>
        <p:txBody>
          <a:bodyPr wrap="square" rtlCol="0">
            <a:spAutoFit/>
          </a:bodyPr>
          <a:lstStyle/>
          <a:p>
            <a:pPr algn="ctr"/>
            <a:r>
              <a:rPr lang="en-US" sz="1200" b="1" dirty="0">
                <a:solidFill>
                  <a:srgbClr val="FF0000"/>
                </a:solidFill>
              </a:rPr>
              <a:t>$89,250 for Married Couple</a:t>
            </a:r>
          </a:p>
        </p:txBody>
      </p:sp>
    </p:spTree>
    <p:extLst>
      <p:ext uri="{BB962C8B-B14F-4D97-AF65-F5344CB8AC3E}">
        <p14:creationId xmlns:p14="http://schemas.microsoft.com/office/powerpoint/2010/main" val="235949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66A1-540F-AD69-ECB8-80069F31270A}"/>
              </a:ext>
            </a:extLst>
          </p:cNvPr>
          <p:cNvSpPr>
            <a:spLocks noGrp="1"/>
          </p:cNvSpPr>
          <p:nvPr>
            <p:ph type="title"/>
          </p:nvPr>
        </p:nvSpPr>
        <p:spPr/>
        <p:txBody>
          <a:bodyPr/>
          <a:lstStyle/>
          <a:p>
            <a:r>
              <a:rPr lang="en-US" dirty="0"/>
              <a:t>Leveraging Your Wealth</a:t>
            </a:r>
          </a:p>
        </p:txBody>
      </p:sp>
      <p:sp>
        <p:nvSpPr>
          <p:cNvPr id="3" name="Content Placeholder 2">
            <a:extLst>
              <a:ext uri="{FF2B5EF4-FFF2-40B4-BE49-F238E27FC236}">
                <a16:creationId xmlns:a16="http://schemas.microsoft.com/office/drawing/2014/main" id="{702DF9AE-207B-3DC7-6FB1-9171DDEB9B15}"/>
              </a:ext>
            </a:extLst>
          </p:cNvPr>
          <p:cNvSpPr>
            <a:spLocks noGrp="1"/>
          </p:cNvSpPr>
          <p:nvPr>
            <p:ph idx="1"/>
          </p:nvPr>
        </p:nvSpPr>
        <p:spPr>
          <a:xfrm>
            <a:off x="838200" y="4303002"/>
            <a:ext cx="11021705" cy="2554998"/>
          </a:xfrm>
        </p:spPr>
        <p:txBody>
          <a:bodyPr>
            <a:normAutofit fontScale="92500" lnSpcReduction="10000"/>
          </a:bodyPr>
          <a:lstStyle/>
          <a:p>
            <a:r>
              <a:rPr lang="en-US" dirty="0"/>
              <a:t>Leveraging Your Wealth is important both during years of accumulation and distribution. An analysis of your risk versus rewards can help with the following:</a:t>
            </a:r>
          </a:p>
          <a:p>
            <a:pPr>
              <a:buFont typeface="Courier New" panose="02070309020205020404" pitchFamily="49" charset="0"/>
              <a:buChar char="o"/>
            </a:pPr>
            <a:r>
              <a:rPr lang="en-US" dirty="0"/>
              <a:t>Portfolio construction and evaluation integrated with tax and estate needs</a:t>
            </a:r>
          </a:p>
          <a:p>
            <a:pPr>
              <a:buFont typeface="Courier New" panose="02070309020205020404" pitchFamily="49" charset="0"/>
              <a:buChar char="o"/>
            </a:pPr>
            <a:r>
              <a:rPr lang="en-US" dirty="0"/>
              <a:t>Confirming you're adequality being compensated for the amount of risk in your portfolio</a:t>
            </a:r>
          </a:p>
          <a:p>
            <a:pPr>
              <a:buFont typeface="Courier New" panose="02070309020205020404" pitchFamily="49" charset="0"/>
              <a:buChar char="o"/>
            </a:pPr>
            <a:r>
              <a:rPr lang="en-US" dirty="0"/>
              <a:t>Understanding if you're taking too much risk - or not enough risk - given your short and long term financial goals</a:t>
            </a:r>
          </a:p>
          <a:p>
            <a:pPr>
              <a:buFont typeface="Courier New" panose="02070309020205020404" pitchFamily="49" charset="0"/>
              <a:buChar char="o"/>
            </a:pPr>
            <a:r>
              <a:rPr lang="en-US" b="1" dirty="0"/>
              <a:t>Investment Strategy should be at least in part based on your future income needs, not just a 70/30 hope and prayer! </a:t>
            </a:r>
          </a:p>
        </p:txBody>
      </p:sp>
      <p:pic>
        <p:nvPicPr>
          <p:cNvPr id="4098" name="Picture 2">
            <a:extLst>
              <a:ext uri="{FF2B5EF4-FFF2-40B4-BE49-F238E27FC236}">
                <a16:creationId xmlns:a16="http://schemas.microsoft.com/office/drawing/2014/main" id="{4B3B1F7B-3443-1F42-C94B-3200345D8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520" y="1437459"/>
            <a:ext cx="7858960" cy="259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39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998D-F3B2-6286-9707-143E0FC587FA}"/>
              </a:ext>
            </a:extLst>
          </p:cNvPr>
          <p:cNvSpPr>
            <a:spLocks noGrp="1"/>
          </p:cNvSpPr>
          <p:nvPr>
            <p:ph type="title"/>
          </p:nvPr>
        </p:nvSpPr>
        <p:spPr/>
        <p:txBody>
          <a:bodyPr/>
          <a:lstStyle/>
          <a:p>
            <a:r>
              <a:rPr lang="en-US" dirty="0"/>
              <a:t>Intro</a:t>
            </a:r>
          </a:p>
        </p:txBody>
      </p:sp>
      <p:sp>
        <p:nvSpPr>
          <p:cNvPr id="3" name="Content Placeholder 2">
            <a:extLst>
              <a:ext uri="{FF2B5EF4-FFF2-40B4-BE49-F238E27FC236}">
                <a16:creationId xmlns:a16="http://schemas.microsoft.com/office/drawing/2014/main" id="{3A0F8491-E1AF-72F3-53AF-6FC2B676EDB5}"/>
              </a:ext>
            </a:extLst>
          </p:cNvPr>
          <p:cNvSpPr>
            <a:spLocks noGrp="1"/>
          </p:cNvSpPr>
          <p:nvPr>
            <p:ph idx="1"/>
          </p:nvPr>
        </p:nvSpPr>
        <p:spPr>
          <a:xfrm>
            <a:off x="838200" y="1592095"/>
            <a:ext cx="6824241" cy="4900779"/>
          </a:xfrm>
        </p:spPr>
        <p:txBody>
          <a:bodyPr>
            <a:normAutofit fontScale="85000" lnSpcReduction="20000"/>
          </a:bodyPr>
          <a:lstStyle/>
          <a:p>
            <a:r>
              <a:rPr lang="en-US" dirty="0"/>
              <a:t>Financial Planning Workshop – purpose is to cover fundamentals of common financial planning considerations </a:t>
            </a:r>
          </a:p>
          <a:p>
            <a:pPr lvl="1">
              <a:buFont typeface="Courier New" panose="02070309020205020404" pitchFamily="49" charset="0"/>
              <a:buChar char="o"/>
            </a:pPr>
            <a:r>
              <a:rPr lang="en-US" dirty="0"/>
              <a:t>Important Note: no personal recommendations or advice can be provided this evening due to compliance guidelines. </a:t>
            </a:r>
            <a:r>
              <a:rPr lang="en-US" i="1" dirty="0"/>
              <a:t>This is intended for informational purposes only and should not be used as the primary basis for an investment decision. Consult an advisor for your personal situation.</a:t>
            </a:r>
          </a:p>
          <a:p>
            <a:r>
              <a:rPr lang="en-US" dirty="0"/>
              <a:t>Brian</a:t>
            </a:r>
          </a:p>
          <a:p>
            <a:pPr lvl="1">
              <a:buFont typeface="Courier New" panose="02070309020205020404" pitchFamily="49" charset="0"/>
              <a:buChar char="o"/>
            </a:pPr>
            <a:r>
              <a:rPr lang="en-US" dirty="0"/>
              <a:t>President of Duncan Financial Group</a:t>
            </a:r>
          </a:p>
          <a:p>
            <a:pPr lvl="1">
              <a:buFont typeface="Courier New" panose="02070309020205020404" pitchFamily="49" charset="0"/>
              <a:buChar char="o"/>
            </a:pPr>
            <a:r>
              <a:rPr lang="en-US" dirty="0"/>
              <a:t>Graduate of University of Pittsburgh (B.A.) and Duquesne University (M.B.A) with a degree in Finance</a:t>
            </a:r>
          </a:p>
          <a:p>
            <a:pPr lvl="1">
              <a:buFont typeface="Courier New" panose="02070309020205020404" pitchFamily="49" charset="0"/>
              <a:buChar char="o"/>
            </a:pPr>
            <a:r>
              <a:rPr lang="en-US" dirty="0"/>
              <a:t>Licensed in Life &amp; Health Insurance and holds a series 6, 7 &amp; 66 and is a CFP® Professional</a:t>
            </a:r>
          </a:p>
          <a:p>
            <a:pPr lvl="1">
              <a:buFont typeface="Courier New" panose="02070309020205020404" pitchFamily="49" charset="0"/>
              <a:buChar char="o"/>
            </a:pPr>
            <a:r>
              <a:rPr lang="en-US" dirty="0"/>
              <a:t>15 Years Industry Experience</a:t>
            </a:r>
          </a:p>
          <a:p>
            <a:pPr>
              <a:buFont typeface="Courier New" panose="02070309020205020404" pitchFamily="49" charset="0"/>
              <a:buChar char="o"/>
            </a:pPr>
            <a:endParaRPr lang="en-US" dirty="0"/>
          </a:p>
          <a:p>
            <a:r>
              <a:rPr lang="en-US" dirty="0"/>
              <a:t>Kristen </a:t>
            </a:r>
          </a:p>
          <a:p>
            <a:pPr lvl="1">
              <a:buFont typeface="Courier New" panose="02070309020205020404" pitchFamily="49" charset="0"/>
              <a:buChar char="o"/>
            </a:pPr>
            <a:r>
              <a:rPr lang="en-US" dirty="0"/>
              <a:t>Strategic Planning Analyst at Duncan Financial Group</a:t>
            </a:r>
          </a:p>
          <a:p>
            <a:pPr lvl="1">
              <a:buFont typeface="Courier New" panose="02070309020205020404" pitchFamily="49" charset="0"/>
              <a:buChar char="o"/>
            </a:pPr>
            <a:r>
              <a:rPr lang="en-US" dirty="0"/>
              <a:t>Graduate of Seton Hill University (B.A. and M.B.A.) with a degree in Business Administration</a:t>
            </a:r>
          </a:p>
          <a:p>
            <a:pPr lvl="1">
              <a:buFont typeface="Courier New" panose="02070309020205020404" pitchFamily="49" charset="0"/>
              <a:buChar char="o"/>
            </a:pPr>
            <a:r>
              <a:rPr lang="en-US" dirty="0"/>
              <a:t>Licensed in Life &amp; Health Insurance and holds a series 6, 7 &amp; 66 and has her CRPC® designation</a:t>
            </a:r>
          </a:p>
          <a:p>
            <a:pPr lvl="1">
              <a:buFont typeface="Courier New" panose="02070309020205020404" pitchFamily="49" charset="0"/>
              <a:buChar char="o"/>
            </a:pPr>
            <a:r>
              <a:rPr lang="en-US" dirty="0"/>
              <a:t>18 Years Industry Experience</a:t>
            </a:r>
          </a:p>
          <a:p>
            <a:pPr>
              <a:buFont typeface="Courier New" panose="02070309020205020404" pitchFamily="49" charset="0"/>
              <a:buChar char="o"/>
            </a:pPr>
            <a:endParaRPr lang="en-US" dirty="0"/>
          </a:p>
          <a:p>
            <a:endParaRPr lang="en-US" dirty="0"/>
          </a:p>
        </p:txBody>
      </p:sp>
      <p:pic>
        <p:nvPicPr>
          <p:cNvPr id="1026" name="Picture 2" descr="BriandDuncan300x300">
            <a:extLst>
              <a:ext uri="{FF2B5EF4-FFF2-40B4-BE49-F238E27FC236}">
                <a16:creationId xmlns:a16="http://schemas.microsoft.com/office/drawing/2014/main" id="{897E8D4D-2CF1-65B8-545B-14A64E5F5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1090" y="36512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risten Hull, CRPC®">
            <a:extLst>
              <a:ext uri="{FF2B5EF4-FFF2-40B4-BE49-F238E27FC236}">
                <a16:creationId xmlns:a16="http://schemas.microsoft.com/office/drawing/2014/main" id="{77C8844A-87F6-8361-22BA-9898B75A3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090"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86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66A1-540F-AD69-ECB8-80069F31270A}"/>
              </a:ext>
            </a:extLst>
          </p:cNvPr>
          <p:cNvSpPr>
            <a:spLocks noGrp="1"/>
          </p:cNvSpPr>
          <p:nvPr>
            <p:ph type="title"/>
          </p:nvPr>
        </p:nvSpPr>
        <p:spPr/>
        <p:txBody>
          <a:bodyPr/>
          <a:lstStyle/>
          <a:p>
            <a:r>
              <a:rPr lang="en-US" dirty="0"/>
              <a:t>Protecting Your Wealth</a:t>
            </a:r>
          </a:p>
        </p:txBody>
      </p:sp>
      <p:sp>
        <p:nvSpPr>
          <p:cNvPr id="3" name="Content Placeholder 2">
            <a:extLst>
              <a:ext uri="{FF2B5EF4-FFF2-40B4-BE49-F238E27FC236}">
                <a16:creationId xmlns:a16="http://schemas.microsoft.com/office/drawing/2014/main" id="{702DF9AE-207B-3DC7-6FB1-9171DDEB9B15}"/>
              </a:ext>
            </a:extLst>
          </p:cNvPr>
          <p:cNvSpPr>
            <a:spLocks noGrp="1"/>
          </p:cNvSpPr>
          <p:nvPr>
            <p:ph idx="1"/>
          </p:nvPr>
        </p:nvSpPr>
        <p:spPr>
          <a:xfrm>
            <a:off x="706120" y="1986522"/>
            <a:ext cx="11021705" cy="3459238"/>
          </a:xfrm>
        </p:spPr>
        <p:txBody>
          <a:bodyPr>
            <a:normAutofit/>
          </a:bodyPr>
          <a:lstStyle/>
          <a:p>
            <a:r>
              <a:rPr lang="en-US" dirty="0"/>
              <a:t>Protecting Your Wealth answers the question: If something unforeseen happened to me today, would my family have adequate resources to maintain their current standard of living and meet their future goals?” An insurance analysis can help with the following:</a:t>
            </a:r>
          </a:p>
          <a:p>
            <a:pPr marL="0" indent="0">
              <a:buNone/>
            </a:pPr>
            <a:endParaRPr lang="en-US" dirty="0"/>
          </a:p>
          <a:p>
            <a:pPr>
              <a:buFont typeface="Courier New" panose="02070309020205020404" pitchFamily="49" charset="0"/>
              <a:buChar char="o"/>
            </a:pPr>
            <a:r>
              <a:rPr lang="en-US" dirty="0"/>
              <a:t>Confirms you have sufficient life insurance in the event of a premature death</a:t>
            </a:r>
          </a:p>
          <a:p>
            <a:pPr>
              <a:buFont typeface="Courier New" panose="02070309020205020404" pitchFamily="49" charset="0"/>
              <a:buChar char="o"/>
            </a:pPr>
            <a:r>
              <a:rPr lang="en-US" dirty="0"/>
              <a:t>Confirms you have sufficient disability insurance in the event you were forced to quit working</a:t>
            </a:r>
          </a:p>
          <a:p>
            <a:pPr>
              <a:buFont typeface="Courier New" panose="02070309020205020404" pitchFamily="49" charset="0"/>
              <a:buChar char="o"/>
            </a:pPr>
            <a:r>
              <a:rPr lang="en-US" dirty="0"/>
              <a:t>Confirms you have sufficient assets to cover a long term care event</a:t>
            </a:r>
          </a:p>
          <a:p>
            <a:pPr>
              <a:buFont typeface="Courier New" panose="02070309020205020404" pitchFamily="49" charset="0"/>
              <a:buChar char="o"/>
            </a:pPr>
            <a:r>
              <a:rPr lang="en-US" dirty="0"/>
              <a:t>Confirms you have sufficient property and casualty Insurance to cover your net worth</a:t>
            </a:r>
          </a:p>
        </p:txBody>
      </p:sp>
    </p:spTree>
    <p:extLst>
      <p:ext uri="{BB962C8B-B14F-4D97-AF65-F5344CB8AC3E}">
        <p14:creationId xmlns:p14="http://schemas.microsoft.com/office/powerpoint/2010/main" val="283649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66A1-540F-AD69-ECB8-80069F31270A}"/>
              </a:ext>
            </a:extLst>
          </p:cNvPr>
          <p:cNvSpPr>
            <a:spLocks noGrp="1"/>
          </p:cNvSpPr>
          <p:nvPr>
            <p:ph type="title"/>
          </p:nvPr>
        </p:nvSpPr>
        <p:spPr/>
        <p:txBody>
          <a:bodyPr/>
          <a:lstStyle/>
          <a:p>
            <a:r>
              <a:rPr lang="en-US" dirty="0"/>
              <a:t>Transferring Your Wealth</a:t>
            </a:r>
          </a:p>
        </p:txBody>
      </p:sp>
      <p:sp>
        <p:nvSpPr>
          <p:cNvPr id="3" name="Content Placeholder 2">
            <a:extLst>
              <a:ext uri="{FF2B5EF4-FFF2-40B4-BE49-F238E27FC236}">
                <a16:creationId xmlns:a16="http://schemas.microsoft.com/office/drawing/2014/main" id="{702DF9AE-207B-3DC7-6FB1-9171DDEB9B15}"/>
              </a:ext>
            </a:extLst>
          </p:cNvPr>
          <p:cNvSpPr>
            <a:spLocks noGrp="1"/>
          </p:cNvSpPr>
          <p:nvPr>
            <p:ph idx="1"/>
          </p:nvPr>
        </p:nvSpPr>
        <p:spPr>
          <a:xfrm>
            <a:off x="6563835" y="2441782"/>
            <a:ext cx="5628165" cy="3459238"/>
          </a:xfrm>
        </p:spPr>
        <p:txBody>
          <a:bodyPr>
            <a:normAutofit/>
          </a:bodyPr>
          <a:lstStyle/>
          <a:p>
            <a:r>
              <a:rPr lang="en-US" dirty="0"/>
              <a:t>Transferring Your Wealth ensures your legal documents, ownership structure and beneficiary designations are aligned to your estate planning goals. An estate analysis can confirm the following:</a:t>
            </a:r>
          </a:p>
          <a:p>
            <a:pPr>
              <a:buFont typeface="Courier New" panose="02070309020205020404" pitchFamily="49" charset="0"/>
              <a:buChar char="o"/>
            </a:pPr>
            <a:r>
              <a:rPr lang="en-US" dirty="0"/>
              <a:t>Your Wealth Transfer and Legacy Goals are aligned to your asset structure</a:t>
            </a:r>
          </a:p>
          <a:p>
            <a:pPr>
              <a:buFont typeface="Courier New" panose="02070309020205020404" pitchFamily="49" charset="0"/>
              <a:buChar char="o"/>
            </a:pPr>
            <a:r>
              <a:rPr lang="en-US" dirty="0"/>
              <a:t>Heirship and Liquidity Solutions have been identified</a:t>
            </a:r>
          </a:p>
          <a:p>
            <a:endParaRPr lang="en-US" dirty="0"/>
          </a:p>
        </p:txBody>
      </p:sp>
      <p:pic>
        <p:nvPicPr>
          <p:cNvPr id="5122" name="Picture 2">
            <a:extLst>
              <a:ext uri="{FF2B5EF4-FFF2-40B4-BE49-F238E27FC236}">
                <a16:creationId xmlns:a16="http://schemas.microsoft.com/office/drawing/2014/main" id="{BE3BAA67-B298-4308-DCC4-196DF245A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317" y="2354631"/>
            <a:ext cx="5725635" cy="345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78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376F-2B5C-C996-2A7A-F3B0C2D220AC}"/>
              </a:ext>
            </a:extLst>
          </p:cNvPr>
          <p:cNvSpPr>
            <a:spLocks noGrp="1"/>
          </p:cNvSpPr>
          <p:nvPr>
            <p:ph type="title"/>
          </p:nvPr>
        </p:nvSpPr>
        <p:spPr/>
        <p:txBody>
          <a:bodyPr/>
          <a:lstStyle/>
          <a:p>
            <a:r>
              <a:rPr lang="en-US" dirty="0"/>
              <a:t>Why is a Plan Important </a:t>
            </a:r>
          </a:p>
        </p:txBody>
      </p:sp>
      <p:pic>
        <p:nvPicPr>
          <p:cNvPr id="8" name="Picture 7">
            <a:extLst>
              <a:ext uri="{FF2B5EF4-FFF2-40B4-BE49-F238E27FC236}">
                <a16:creationId xmlns:a16="http://schemas.microsoft.com/office/drawing/2014/main" id="{3C10D1DA-312A-47A7-1C7C-164895203553}"/>
              </a:ext>
            </a:extLst>
          </p:cNvPr>
          <p:cNvPicPr>
            <a:picLocks noChangeAspect="1"/>
          </p:cNvPicPr>
          <p:nvPr/>
        </p:nvPicPr>
        <p:blipFill>
          <a:blip r:embed="rId2"/>
          <a:stretch>
            <a:fillRect/>
          </a:stretch>
        </p:blipFill>
        <p:spPr>
          <a:xfrm>
            <a:off x="2540962" y="1343167"/>
            <a:ext cx="7110076" cy="5243014"/>
          </a:xfrm>
          <a:prstGeom prst="rect">
            <a:avLst/>
          </a:prstGeom>
        </p:spPr>
      </p:pic>
    </p:spTree>
    <p:extLst>
      <p:ext uri="{BB962C8B-B14F-4D97-AF65-F5344CB8AC3E}">
        <p14:creationId xmlns:p14="http://schemas.microsoft.com/office/powerpoint/2010/main" val="1388445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13C7FC-3293-C458-ECD1-34CAF9E52C63}"/>
              </a:ext>
            </a:extLst>
          </p:cNvPr>
          <p:cNvSpPr>
            <a:spLocks noGrp="1"/>
          </p:cNvSpPr>
          <p:nvPr>
            <p:ph type="title"/>
          </p:nvPr>
        </p:nvSpPr>
        <p:spPr/>
        <p:txBody>
          <a:bodyPr/>
          <a:lstStyle/>
          <a:p>
            <a:r>
              <a:rPr lang="en-US" dirty="0"/>
              <a:t>Takeaways</a:t>
            </a:r>
          </a:p>
        </p:txBody>
      </p:sp>
      <p:sp>
        <p:nvSpPr>
          <p:cNvPr id="11" name="Content Placeholder 10">
            <a:extLst>
              <a:ext uri="{FF2B5EF4-FFF2-40B4-BE49-F238E27FC236}">
                <a16:creationId xmlns:a16="http://schemas.microsoft.com/office/drawing/2014/main" id="{F8C5FDD2-573C-77EB-A561-61BA897A61FF}"/>
              </a:ext>
            </a:extLst>
          </p:cNvPr>
          <p:cNvSpPr>
            <a:spLocks noGrp="1"/>
          </p:cNvSpPr>
          <p:nvPr>
            <p:ph sz="half" idx="2"/>
          </p:nvPr>
        </p:nvSpPr>
        <p:spPr>
          <a:xfrm>
            <a:off x="755814" y="1683205"/>
            <a:ext cx="3979862" cy="4711382"/>
          </a:xfrm>
        </p:spPr>
        <p:txBody>
          <a:bodyPr>
            <a:normAutofit fontScale="92500" lnSpcReduction="20000"/>
          </a:bodyPr>
          <a:lstStyle/>
          <a:p>
            <a:r>
              <a:rPr lang="en-US" sz="2800" b="1" i="1" dirty="0"/>
              <a:t>REMEMBER</a:t>
            </a:r>
            <a:r>
              <a:rPr lang="en-US" sz="2800" i="1" dirty="0"/>
              <a:t> It’s never too </a:t>
            </a:r>
            <a:r>
              <a:rPr lang="en-US" sz="2800" b="1" i="1" dirty="0"/>
              <a:t>EARLY</a:t>
            </a:r>
            <a:r>
              <a:rPr lang="en-US" sz="2800" i="1" dirty="0"/>
              <a:t> to plan, But it can become too </a:t>
            </a:r>
            <a:r>
              <a:rPr lang="en-US" sz="2800" b="1" i="1" dirty="0"/>
              <a:t>LATE</a:t>
            </a:r>
            <a:r>
              <a:rPr lang="en-US" sz="2800" i="1" dirty="0"/>
              <a:t> to make a difference.</a:t>
            </a:r>
          </a:p>
          <a:p>
            <a:pPr marL="0" indent="0">
              <a:buNone/>
            </a:pPr>
            <a:endParaRPr lang="en-US" sz="2800" i="1" dirty="0"/>
          </a:p>
          <a:p>
            <a:r>
              <a:rPr lang="en-US" sz="2800" i="1" dirty="0"/>
              <a:t>A </a:t>
            </a:r>
            <a:r>
              <a:rPr lang="en-US" sz="2800" b="1" i="1" dirty="0"/>
              <a:t>PLAN</a:t>
            </a:r>
            <a:r>
              <a:rPr lang="en-US" sz="2800" i="1" dirty="0"/>
              <a:t> should be reviewed at least annually.</a:t>
            </a:r>
          </a:p>
          <a:p>
            <a:endParaRPr lang="en-US" sz="2800" i="1" dirty="0"/>
          </a:p>
          <a:p>
            <a:r>
              <a:rPr lang="en-US" sz="2800" i="1" dirty="0"/>
              <a:t>A </a:t>
            </a:r>
            <a:r>
              <a:rPr lang="en-US" sz="2800" b="1" i="1" dirty="0"/>
              <a:t>COMPREHENSIVE</a:t>
            </a:r>
            <a:r>
              <a:rPr lang="en-US" sz="2800" i="1" dirty="0"/>
              <a:t> view of your Financial Picture leads to better decision making</a:t>
            </a:r>
          </a:p>
        </p:txBody>
      </p:sp>
      <p:pic>
        <p:nvPicPr>
          <p:cNvPr id="14" name="Picture 13" descr="A person hugging another person&#10;&#10;Description automatically generated with low confidence">
            <a:extLst>
              <a:ext uri="{FF2B5EF4-FFF2-40B4-BE49-F238E27FC236}">
                <a16:creationId xmlns:a16="http://schemas.microsoft.com/office/drawing/2014/main" id="{28BE5AC2-4A3C-3C8E-5956-A95A984B08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4425" y="894144"/>
            <a:ext cx="7367576" cy="4908330"/>
          </a:xfrm>
          <a:prstGeom prst="rect">
            <a:avLst/>
          </a:prstGeom>
          <a:effectLst>
            <a:softEdge rad="635000"/>
          </a:effectLst>
        </p:spPr>
      </p:pic>
    </p:spTree>
    <p:extLst>
      <p:ext uri="{BB962C8B-B14F-4D97-AF65-F5344CB8AC3E}">
        <p14:creationId xmlns:p14="http://schemas.microsoft.com/office/powerpoint/2010/main" val="608559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1234607"/>
            <a:ext cx="10855035" cy="765464"/>
          </a:xfrm>
        </p:spPr>
        <p:txBody>
          <a:bodyPr anchor="ctr"/>
          <a:lstStyle/>
          <a:p>
            <a:pPr marL="457200" marR="0" algn="ctr">
              <a:lnSpc>
                <a:spcPct val="107000"/>
              </a:lnSpc>
              <a:spcBef>
                <a:spcPts val="0"/>
              </a:spcBef>
              <a:spcAft>
                <a:spcPts val="0"/>
              </a:spcAft>
            </a:pPr>
            <a:r>
              <a:rPr lang="en-US" sz="2800" dirty="0"/>
              <a:t>Thank you for your time and the opportunity to help!</a:t>
            </a:r>
            <a:br>
              <a:rPr lang="en-US" sz="2800" dirty="0"/>
            </a:br>
            <a:r>
              <a:rPr lang="en-US" sz="2800" dirty="0"/>
              <a:t>Any Questions?</a:t>
            </a:r>
          </a:p>
        </p:txBody>
      </p:sp>
      <p:sp>
        <p:nvSpPr>
          <p:cNvPr id="4" name="Text Placeholder 3"/>
          <p:cNvSpPr>
            <a:spLocks noGrp="1"/>
          </p:cNvSpPr>
          <p:nvPr>
            <p:ph type="body" sz="quarter" idx="14"/>
          </p:nvPr>
        </p:nvSpPr>
        <p:spPr>
          <a:xfrm>
            <a:off x="838199" y="5517735"/>
            <a:ext cx="10855036" cy="443346"/>
          </a:xfrm>
        </p:spPr>
        <p:txBody>
          <a:bodyPr>
            <a:noAutofit/>
          </a:bodyPr>
          <a:lstStyle/>
          <a:p>
            <a:pPr algn="ctr"/>
            <a:r>
              <a:rPr lang="en-US" sz="2400" b="1" dirty="0"/>
              <a:t>Duncan</a:t>
            </a:r>
            <a:r>
              <a:rPr lang="en-US" sz="2400" b="1" dirty="0">
                <a:solidFill>
                  <a:srgbClr val="00A9CE"/>
                </a:solidFill>
              </a:rPr>
              <a:t>GRP</a:t>
            </a:r>
            <a:r>
              <a:rPr lang="en-US" sz="2400" b="1" dirty="0"/>
              <a:t>.com</a:t>
            </a:r>
          </a:p>
        </p:txBody>
      </p:sp>
      <p:sp>
        <p:nvSpPr>
          <p:cNvPr id="6" name="TextBox 5">
            <a:extLst>
              <a:ext uri="{FF2B5EF4-FFF2-40B4-BE49-F238E27FC236}">
                <a16:creationId xmlns:a16="http://schemas.microsoft.com/office/drawing/2014/main" id="{5407FC93-3F19-878D-51CD-36C33026967A}"/>
              </a:ext>
            </a:extLst>
          </p:cNvPr>
          <p:cNvSpPr txBox="1"/>
          <p:nvPr/>
        </p:nvSpPr>
        <p:spPr>
          <a:xfrm>
            <a:off x="2743200" y="2229224"/>
            <a:ext cx="6096000" cy="1477328"/>
          </a:xfrm>
          <a:prstGeom prst="rect">
            <a:avLst/>
          </a:prstGeom>
          <a:noFill/>
        </p:spPr>
        <p:txBody>
          <a:bodyPr wrap="square">
            <a:spAutoFit/>
          </a:bodyPr>
          <a:lstStyle/>
          <a:p>
            <a:r>
              <a:rPr lang="en-US" b="1" dirty="0"/>
              <a:t>Brian Duncan, CFP®  </a:t>
            </a:r>
          </a:p>
          <a:p>
            <a:r>
              <a:rPr lang="en-US" dirty="0"/>
              <a:t>President / Investment Advisor Representative</a:t>
            </a:r>
          </a:p>
          <a:p>
            <a:r>
              <a:rPr lang="en-US" dirty="0"/>
              <a:t>Private Wealth Management </a:t>
            </a:r>
          </a:p>
          <a:p>
            <a:r>
              <a:rPr lang="en-US" b="1" dirty="0">
                <a:solidFill>
                  <a:schemeClr val="accent2"/>
                </a:solidFill>
              </a:rPr>
              <a:t>P: </a:t>
            </a:r>
            <a:r>
              <a:rPr lang="en-US" dirty="0"/>
              <a:t>724-863-3287 x3102</a:t>
            </a:r>
          </a:p>
          <a:p>
            <a:r>
              <a:rPr lang="en-US" b="1" dirty="0">
                <a:solidFill>
                  <a:schemeClr val="accent2"/>
                </a:solidFill>
              </a:rPr>
              <a:t>E: </a:t>
            </a:r>
            <a:r>
              <a:rPr lang="en-US" u="sng" dirty="0">
                <a:solidFill>
                  <a:schemeClr val="accent2"/>
                </a:solidFill>
              </a:rPr>
              <a:t>brian.duncan</a:t>
            </a:r>
            <a:r>
              <a:rPr lang="en-US" u="sng" dirty="0">
                <a:hlinkClick r:id="rId2"/>
              </a:rPr>
              <a:t>@cambridgesecure.com </a:t>
            </a:r>
            <a:endParaRPr lang="en-US" u="sng" dirty="0"/>
          </a:p>
        </p:txBody>
      </p:sp>
      <p:pic>
        <p:nvPicPr>
          <p:cNvPr id="2" name="Picture 2" descr="BriandDuncan300x300">
            <a:extLst>
              <a:ext uri="{FF2B5EF4-FFF2-40B4-BE49-F238E27FC236}">
                <a16:creationId xmlns:a16="http://schemas.microsoft.com/office/drawing/2014/main" id="{5A3FB44A-5D6E-C927-F7B9-1FC525ACF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2254624"/>
            <a:ext cx="1854200" cy="1854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Kristen Hull, CRPC®">
            <a:extLst>
              <a:ext uri="{FF2B5EF4-FFF2-40B4-BE49-F238E27FC236}">
                <a16:creationId xmlns:a16="http://schemas.microsoft.com/office/drawing/2014/main" id="{015FA872-927B-3428-825C-C0CEF7846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4915" y="3367446"/>
            <a:ext cx="1854200" cy="1854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A925E85-FB43-AD14-D84D-5D4EC2DC07E2}"/>
              </a:ext>
            </a:extLst>
          </p:cNvPr>
          <p:cNvSpPr txBox="1"/>
          <p:nvPr/>
        </p:nvSpPr>
        <p:spPr>
          <a:xfrm>
            <a:off x="3952875" y="3811254"/>
            <a:ext cx="6096000" cy="1477328"/>
          </a:xfrm>
          <a:prstGeom prst="rect">
            <a:avLst/>
          </a:prstGeom>
          <a:noFill/>
        </p:spPr>
        <p:txBody>
          <a:bodyPr wrap="square">
            <a:spAutoFit/>
          </a:bodyPr>
          <a:lstStyle/>
          <a:p>
            <a:pPr algn="r"/>
            <a:r>
              <a:rPr lang="en-US" b="1" dirty="0"/>
              <a:t>Kristen Hull, CRPC®  </a:t>
            </a:r>
          </a:p>
          <a:p>
            <a:pPr algn="r"/>
            <a:r>
              <a:rPr lang="en-US" dirty="0"/>
              <a:t>Strategic Planning Analyst</a:t>
            </a:r>
          </a:p>
          <a:p>
            <a:pPr algn="r"/>
            <a:r>
              <a:rPr lang="en-US" dirty="0"/>
              <a:t>Private Wealth Management </a:t>
            </a:r>
          </a:p>
          <a:p>
            <a:pPr algn="r"/>
            <a:r>
              <a:rPr lang="en-US" b="1" dirty="0">
                <a:solidFill>
                  <a:schemeClr val="accent2"/>
                </a:solidFill>
              </a:rPr>
              <a:t>P: </a:t>
            </a:r>
            <a:r>
              <a:rPr lang="en-US" dirty="0"/>
              <a:t>724-863-3287 x3126</a:t>
            </a:r>
          </a:p>
          <a:p>
            <a:pPr algn="r"/>
            <a:r>
              <a:rPr lang="en-US" b="1" dirty="0">
                <a:solidFill>
                  <a:schemeClr val="accent2"/>
                </a:solidFill>
              </a:rPr>
              <a:t>E: </a:t>
            </a:r>
            <a:r>
              <a:rPr lang="en-US" u="sng" dirty="0">
                <a:solidFill>
                  <a:schemeClr val="accent2"/>
                </a:solidFill>
              </a:rPr>
              <a:t>kristen.hull</a:t>
            </a:r>
            <a:r>
              <a:rPr lang="en-US" u="sng" dirty="0">
                <a:hlinkClick r:id="rId2"/>
              </a:rPr>
              <a:t>@cambridgesecure.com </a:t>
            </a:r>
            <a:endParaRPr lang="en-US" u="sng" dirty="0"/>
          </a:p>
        </p:txBody>
      </p:sp>
    </p:spTree>
    <p:extLst>
      <p:ext uri="{BB962C8B-B14F-4D97-AF65-F5344CB8AC3E}">
        <p14:creationId xmlns:p14="http://schemas.microsoft.com/office/powerpoint/2010/main" val="335863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Agenda</a:t>
            </a:r>
          </a:p>
        </p:txBody>
      </p:sp>
      <p:sp>
        <p:nvSpPr>
          <p:cNvPr id="3" name="Content Placeholder 2"/>
          <p:cNvSpPr>
            <a:spLocks noGrp="1"/>
          </p:cNvSpPr>
          <p:nvPr>
            <p:ph idx="1"/>
          </p:nvPr>
        </p:nvSpPr>
        <p:spPr/>
        <p:txBody>
          <a:bodyPr>
            <a:normAutofit/>
          </a:bodyPr>
          <a:lstStyle/>
          <a:p>
            <a:pPr>
              <a:lnSpc>
                <a:spcPct val="150000"/>
              </a:lnSpc>
            </a:pPr>
            <a:r>
              <a:rPr lang="en-US" sz="2400" dirty="0"/>
              <a:t>Common Investing Pitfalls</a:t>
            </a:r>
          </a:p>
          <a:p>
            <a:pPr>
              <a:lnSpc>
                <a:spcPct val="150000"/>
              </a:lnSpc>
            </a:pPr>
            <a:r>
              <a:rPr lang="en-US" sz="2400" dirty="0"/>
              <a:t>Importance of Retirement Planning</a:t>
            </a:r>
          </a:p>
          <a:p>
            <a:pPr>
              <a:lnSpc>
                <a:spcPct val="150000"/>
              </a:lnSpc>
            </a:pPr>
            <a:r>
              <a:rPr lang="en-US" sz="2400" dirty="0"/>
              <a:t>Key Takeaways</a:t>
            </a:r>
          </a:p>
          <a:p>
            <a:pPr>
              <a:lnSpc>
                <a:spcPct val="150000"/>
              </a:lnSpc>
            </a:pPr>
            <a:r>
              <a:rPr lang="en-US" sz="2400" dirty="0"/>
              <a:t>Q&amp;A</a:t>
            </a:r>
          </a:p>
        </p:txBody>
      </p:sp>
    </p:spTree>
    <p:extLst>
      <p:ext uri="{BB962C8B-B14F-4D97-AF65-F5344CB8AC3E}">
        <p14:creationId xmlns:p14="http://schemas.microsoft.com/office/powerpoint/2010/main" val="244236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and person shaking hands&#10;&#10;Description automatically generated with medium confidence">
            <a:extLst>
              <a:ext uri="{FF2B5EF4-FFF2-40B4-BE49-F238E27FC236}">
                <a16:creationId xmlns:a16="http://schemas.microsoft.com/office/drawing/2014/main" id="{6F8D790A-17E7-CD19-88F0-3F11C670CE5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1CDFB73C-A72B-942C-ED94-1E5222E2BDAE}"/>
              </a:ext>
            </a:extLst>
          </p:cNvPr>
          <p:cNvSpPr>
            <a:spLocks noGrp="1"/>
          </p:cNvSpPr>
          <p:nvPr>
            <p:ph type="title"/>
          </p:nvPr>
        </p:nvSpPr>
        <p:spPr>
          <a:xfrm>
            <a:off x="1148373" y="3259237"/>
            <a:ext cx="4671402" cy="2852737"/>
          </a:xfrm>
        </p:spPr>
        <p:txBody>
          <a:bodyPr/>
          <a:lstStyle/>
          <a:p>
            <a:r>
              <a:rPr lang="en-US" dirty="0"/>
              <a:t>Common Investing Pitfalls</a:t>
            </a:r>
          </a:p>
        </p:txBody>
      </p:sp>
    </p:spTree>
    <p:extLst>
      <p:ext uri="{BB962C8B-B14F-4D97-AF65-F5344CB8AC3E}">
        <p14:creationId xmlns:p14="http://schemas.microsoft.com/office/powerpoint/2010/main" val="71409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The Market Has Shown Resilience </a:t>
            </a:r>
          </a:p>
        </p:txBody>
      </p:sp>
      <p:sp>
        <p:nvSpPr>
          <p:cNvPr id="8" name="Rectangle 7"/>
          <p:cNvSpPr/>
          <p:nvPr/>
        </p:nvSpPr>
        <p:spPr>
          <a:xfrm>
            <a:off x="839788" y="6492875"/>
            <a:ext cx="11137208" cy="215444"/>
          </a:xfrm>
          <a:prstGeom prst="rect">
            <a:avLst/>
          </a:prstGeom>
        </p:spPr>
        <p:txBody>
          <a:bodyPr wrap="square">
            <a:spAutoFit/>
          </a:bodyPr>
          <a:lstStyle/>
          <a:p>
            <a:pPr algn="ctr"/>
            <a:r>
              <a:rPr lang="en-US" sz="800" dirty="0"/>
              <a:t>Sources: American Funds</a:t>
            </a:r>
          </a:p>
        </p:txBody>
      </p:sp>
      <p:pic>
        <p:nvPicPr>
          <p:cNvPr id="11" name="Content Placeholder 10">
            <a:extLst>
              <a:ext uri="{FF2B5EF4-FFF2-40B4-BE49-F238E27FC236}">
                <a16:creationId xmlns:a16="http://schemas.microsoft.com/office/drawing/2014/main" id="{98074FAE-0D32-8672-D5F1-7BD571C6ECCD}"/>
              </a:ext>
            </a:extLst>
          </p:cNvPr>
          <p:cNvPicPr>
            <a:picLocks noGrp="1" noChangeAspect="1"/>
          </p:cNvPicPr>
          <p:nvPr>
            <p:ph sz="quarter" idx="4"/>
          </p:nvPr>
        </p:nvPicPr>
        <p:blipFill>
          <a:blip r:embed="rId2"/>
          <a:stretch>
            <a:fillRect/>
          </a:stretch>
        </p:blipFill>
        <p:spPr>
          <a:xfrm>
            <a:off x="2499032" y="1391493"/>
            <a:ext cx="7193935" cy="4960372"/>
          </a:xfrm>
        </p:spPr>
      </p:pic>
    </p:spTree>
    <p:extLst>
      <p:ext uri="{BB962C8B-B14F-4D97-AF65-F5344CB8AC3E}">
        <p14:creationId xmlns:p14="http://schemas.microsoft.com/office/powerpoint/2010/main" val="250025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7CE4-5111-6887-7B56-287425B2D0C2}"/>
              </a:ext>
            </a:extLst>
          </p:cNvPr>
          <p:cNvSpPr>
            <a:spLocks noGrp="1"/>
          </p:cNvSpPr>
          <p:nvPr>
            <p:ph type="title"/>
          </p:nvPr>
        </p:nvSpPr>
        <p:spPr>
          <a:xfrm>
            <a:off x="838200" y="365125"/>
            <a:ext cx="10515600" cy="747683"/>
          </a:xfrm>
        </p:spPr>
        <p:txBody>
          <a:bodyPr>
            <a:normAutofit/>
          </a:bodyPr>
          <a:lstStyle/>
          <a:p>
            <a:r>
              <a:rPr lang="en-US" sz="4000" dirty="0"/>
              <a:t>Diversification and Avoiding Emotional Investing:</a:t>
            </a:r>
          </a:p>
        </p:txBody>
      </p:sp>
      <p:pic>
        <p:nvPicPr>
          <p:cNvPr id="4" name="Picture 3" descr="Chart, bar chart&#10;&#10;Description automatically generated">
            <a:extLst>
              <a:ext uri="{FF2B5EF4-FFF2-40B4-BE49-F238E27FC236}">
                <a16:creationId xmlns:a16="http://schemas.microsoft.com/office/drawing/2014/main" id="{B640C28F-B318-756B-AEBB-588FF9176C1D}"/>
              </a:ext>
            </a:extLst>
          </p:cNvPr>
          <p:cNvPicPr>
            <a:picLocks noChangeAspect="1"/>
          </p:cNvPicPr>
          <p:nvPr/>
        </p:nvPicPr>
        <p:blipFill>
          <a:blip r:embed="rId2"/>
          <a:stretch>
            <a:fillRect/>
          </a:stretch>
        </p:blipFill>
        <p:spPr>
          <a:xfrm>
            <a:off x="2467156" y="1207698"/>
            <a:ext cx="7583176" cy="5587731"/>
          </a:xfrm>
          <a:prstGeom prst="rect">
            <a:avLst/>
          </a:prstGeom>
        </p:spPr>
      </p:pic>
    </p:spTree>
    <p:extLst>
      <p:ext uri="{BB962C8B-B14F-4D97-AF65-F5344CB8AC3E}">
        <p14:creationId xmlns:p14="http://schemas.microsoft.com/office/powerpoint/2010/main" val="42745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7CE4-5111-6887-7B56-287425B2D0C2}"/>
              </a:ext>
            </a:extLst>
          </p:cNvPr>
          <p:cNvSpPr>
            <a:spLocks noGrp="1"/>
          </p:cNvSpPr>
          <p:nvPr>
            <p:ph type="title"/>
          </p:nvPr>
        </p:nvSpPr>
        <p:spPr>
          <a:xfrm>
            <a:off x="838200" y="365125"/>
            <a:ext cx="10515600" cy="721803"/>
          </a:xfrm>
        </p:spPr>
        <p:txBody>
          <a:bodyPr/>
          <a:lstStyle/>
          <a:p>
            <a:r>
              <a:rPr lang="en-US" dirty="0"/>
              <a:t>Staying the Course in Challenging Times</a:t>
            </a:r>
          </a:p>
        </p:txBody>
      </p:sp>
      <p:pic>
        <p:nvPicPr>
          <p:cNvPr id="5" name="Picture 4" descr="Chart&#10;&#10;Description automatically generated">
            <a:extLst>
              <a:ext uri="{FF2B5EF4-FFF2-40B4-BE49-F238E27FC236}">
                <a16:creationId xmlns:a16="http://schemas.microsoft.com/office/drawing/2014/main" id="{D2B3F1EA-EB96-C40F-4FCB-09C60DA6CA27}"/>
              </a:ext>
            </a:extLst>
          </p:cNvPr>
          <p:cNvPicPr>
            <a:picLocks noChangeAspect="1"/>
          </p:cNvPicPr>
          <p:nvPr/>
        </p:nvPicPr>
        <p:blipFill>
          <a:blip r:embed="rId2"/>
          <a:stretch>
            <a:fillRect/>
          </a:stretch>
        </p:blipFill>
        <p:spPr>
          <a:xfrm>
            <a:off x="4192438" y="1175437"/>
            <a:ext cx="7601295" cy="5658742"/>
          </a:xfrm>
          <a:prstGeom prst="rect">
            <a:avLst/>
          </a:prstGeom>
        </p:spPr>
      </p:pic>
      <p:sp>
        <p:nvSpPr>
          <p:cNvPr id="6" name="TextBox 5">
            <a:extLst>
              <a:ext uri="{FF2B5EF4-FFF2-40B4-BE49-F238E27FC236}">
                <a16:creationId xmlns:a16="http://schemas.microsoft.com/office/drawing/2014/main" id="{4716815F-3643-93FB-403E-FAC6BF0AE303}"/>
              </a:ext>
            </a:extLst>
          </p:cNvPr>
          <p:cNvSpPr txBox="1"/>
          <p:nvPr/>
        </p:nvSpPr>
        <p:spPr>
          <a:xfrm>
            <a:off x="838200" y="1504816"/>
            <a:ext cx="3078192" cy="1754326"/>
          </a:xfrm>
          <a:prstGeom prst="rect">
            <a:avLst/>
          </a:prstGeom>
          <a:noFill/>
        </p:spPr>
        <p:txBody>
          <a:bodyPr wrap="square">
            <a:spAutoFit/>
          </a:bodyPr>
          <a:lstStyle/>
          <a:p>
            <a:pPr marL="285750" indent="-285750">
              <a:buClr>
                <a:schemeClr val="accent2"/>
              </a:buClr>
              <a:buFont typeface="Wingdings" panose="05000000000000000000" pitchFamily="2" charset="2"/>
              <a:buChar char="v"/>
            </a:pPr>
            <a:r>
              <a:rPr lang="en-US" dirty="0"/>
              <a:t>Despite many years having drops at some point during the calendar year, since 1980 there have been 32 positive years out of the past 42. </a:t>
            </a:r>
          </a:p>
        </p:txBody>
      </p:sp>
    </p:spTree>
    <p:extLst>
      <p:ext uri="{BB962C8B-B14F-4D97-AF65-F5344CB8AC3E}">
        <p14:creationId xmlns:p14="http://schemas.microsoft.com/office/powerpoint/2010/main" val="2997931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person, computer, desk&#10;&#10;Description automatically generated">
            <a:extLst>
              <a:ext uri="{FF2B5EF4-FFF2-40B4-BE49-F238E27FC236}">
                <a16:creationId xmlns:a16="http://schemas.microsoft.com/office/drawing/2014/main" id="{3A836212-EF0E-8184-4D18-978C3DD0329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1CDFB73C-A72B-942C-ED94-1E5222E2BDAE}"/>
              </a:ext>
            </a:extLst>
          </p:cNvPr>
          <p:cNvSpPr>
            <a:spLocks noGrp="1"/>
          </p:cNvSpPr>
          <p:nvPr>
            <p:ph type="title"/>
          </p:nvPr>
        </p:nvSpPr>
        <p:spPr>
          <a:xfrm>
            <a:off x="1148373" y="3259237"/>
            <a:ext cx="4671402" cy="2852737"/>
          </a:xfrm>
        </p:spPr>
        <p:txBody>
          <a:bodyPr/>
          <a:lstStyle/>
          <a:p>
            <a:r>
              <a:rPr lang="en-US" dirty="0"/>
              <a:t>Planning Fundamentals</a:t>
            </a:r>
          </a:p>
        </p:txBody>
      </p:sp>
      <p:sp>
        <p:nvSpPr>
          <p:cNvPr id="4" name="Text Placeholder 3">
            <a:extLst>
              <a:ext uri="{FF2B5EF4-FFF2-40B4-BE49-F238E27FC236}">
                <a16:creationId xmlns:a16="http://schemas.microsoft.com/office/drawing/2014/main" id="{11ABE94A-6756-0A62-2525-F6E53BEF2B30}"/>
              </a:ext>
            </a:extLst>
          </p:cNvPr>
          <p:cNvSpPr>
            <a:spLocks noGrp="1"/>
          </p:cNvSpPr>
          <p:nvPr>
            <p:ph type="body" idx="1"/>
          </p:nvPr>
        </p:nvSpPr>
        <p:spPr/>
        <p:txBody>
          <a:bodyPr/>
          <a:lstStyle/>
          <a:p>
            <a:r>
              <a:rPr lang="en-US" dirty="0"/>
              <a:t>Getting Your Ducks in a Row</a:t>
            </a:r>
          </a:p>
        </p:txBody>
      </p:sp>
    </p:spTree>
    <p:extLst>
      <p:ext uri="{BB962C8B-B14F-4D97-AF65-F5344CB8AC3E}">
        <p14:creationId xmlns:p14="http://schemas.microsoft.com/office/powerpoint/2010/main" val="186745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Goal Setting – What Is Important To You?</a:t>
            </a:r>
          </a:p>
        </p:txBody>
      </p:sp>
      <p:sp>
        <p:nvSpPr>
          <p:cNvPr id="3" name="Text Placeholder 2"/>
          <p:cNvSpPr>
            <a:spLocks noGrp="1"/>
          </p:cNvSpPr>
          <p:nvPr>
            <p:ph type="body" idx="1"/>
          </p:nvPr>
        </p:nvSpPr>
        <p:spPr>
          <a:xfrm>
            <a:off x="836612" y="2109866"/>
            <a:ext cx="5157787" cy="823912"/>
          </a:xfrm>
        </p:spPr>
        <p:txBody>
          <a:bodyPr/>
          <a:lstStyle/>
          <a:p>
            <a:r>
              <a:rPr lang="en-US" dirty="0"/>
              <a:t>Retirement can be expensive</a:t>
            </a:r>
          </a:p>
        </p:txBody>
      </p:sp>
      <p:sp>
        <p:nvSpPr>
          <p:cNvPr id="5" name="Text Placeholder 4"/>
          <p:cNvSpPr>
            <a:spLocks noGrp="1"/>
          </p:cNvSpPr>
          <p:nvPr>
            <p:ph type="body" sz="quarter" idx="3"/>
          </p:nvPr>
        </p:nvSpPr>
        <p:spPr>
          <a:xfrm>
            <a:off x="6169024" y="2109866"/>
            <a:ext cx="5183188" cy="823912"/>
          </a:xfrm>
        </p:spPr>
        <p:txBody>
          <a:bodyPr/>
          <a:lstStyle/>
          <a:p>
            <a:r>
              <a:rPr lang="en-US" dirty="0"/>
              <a:t>Sources of retirement income</a:t>
            </a:r>
            <a:r>
              <a:rPr lang="en-US" baseline="30000" dirty="0"/>
              <a:t>2</a:t>
            </a:r>
          </a:p>
        </p:txBody>
      </p:sp>
      <p:graphicFrame>
        <p:nvGraphicFramePr>
          <p:cNvPr id="7" name="Content Placeholder 6">
            <a:extLst>
              <a:ext uri="{FF2B5EF4-FFF2-40B4-BE49-F238E27FC236}">
                <a16:creationId xmlns:a16="http://schemas.microsoft.com/office/drawing/2014/main" id="{4F85A690-E997-C94E-B47D-B3659D640D77}"/>
              </a:ext>
            </a:extLst>
          </p:cNvPr>
          <p:cNvGraphicFramePr>
            <a:graphicFrameLocks noGrp="1"/>
          </p:cNvGraphicFramePr>
          <p:nvPr>
            <p:ph sz="half" idx="2"/>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4F85A690-E997-C94E-B47D-B3659D640D77}"/>
              </a:ext>
            </a:extLst>
          </p:cNvPr>
          <p:cNvGraphicFramePr/>
          <p:nvPr/>
        </p:nvGraphicFramePr>
        <p:xfrm>
          <a:off x="1397688" y="2505076"/>
          <a:ext cx="4438084"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E0E1B115-2665-DC4C-8FBB-343C3ED87B7F}"/>
              </a:ext>
            </a:extLst>
          </p:cNvPr>
          <p:cNvGraphicFramePr/>
          <p:nvPr>
            <p:extLst>
              <p:ext uri="{D42A27DB-BD31-4B8C-83A1-F6EECF244321}">
                <p14:modId xmlns:p14="http://schemas.microsoft.com/office/powerpoint/2010/main" val="2059063778"/>
              </p:ext>
            </p:extLst>
          </p:nvPr>
        </p:nvGraphicFramePr>
        <p:xfrm>
          <a:off x="6393672" y="2978781"/>
          <a:ext cx="3975916" cy="3300887"/>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C1D2804E-0872-914F-91EF-13B11AEFA361}"/>
              </a:ext>
            </a:extLst>
          </p:cNvPr>
          <p:cNvSpPr txBox="1"/>
          <p:nvPr/>
        </p:nvSpPr>
        <p:spPr>
          <a:xfrm>
            <a:off x="5664592" y="3424319"/>
            <a:ext cx="2013045" cy="313932"/>
          </a:xfrm>
          <a:prstGeom prst="rect">
            <a:avLst/>
          </a:prstGeom>
          <a:noFill/>
        </p:spPr>
        <p:txBody>
          <a:bodyPr wrap="square" lIns="0" tIns="0" rIns="0" bIns="0" rtlCol="0">
            <a:spAutoFit/>
          </a:bodyPr>
          <a:lstStyle/>
          <a:p>
            <a:pPr algn="ctr" defTabSz="1017588" fontAlgn="base">
              <a:lnSpc>
                <a:spcPct val="85000"/>
              </a:lnSpc>
              <a:spcBef>
                <a:spcPct val="0"/>
              </a:spcBef>
              <a:spcAft>
                <a:spcPct val="0"/>
              </a:spcAft>
            </a:pPr>
            <a:r>
              <a:rPr lang="en-US" sz="2400" b="1" dirty="0">
                <a:solidFill>
                  <a:schemeClr val="accent4"/>
                </a:solidFill>
                <a:cs typeface="Arial" panose="020B0604020202020204" pitchFamily="34" charset="0"/>
              </a:rPr>
              <a:t>33%</a:t>
            </a:r>
          </a:p>
        </p:txBody>
      </p:sp>
      <p:sp>
        <p:nvSpPr>
          <p:cNvPr id="19" name="TextBox 18">
            <a:extLst>
              <a:ext uri="{FF2B5EF4-FFF2-40B4-BE49-F238E27FC236}">
                <a16:creationId xmlns:a16="http://schemas.microsoft.com/office/drawing/2014/main" id="{207D37A3-7D24-CB44-BC88-FC6C84CCF41E}"/>
              </a:ext>
            </a:extLst>
          </p:cNvPr>
          <p:cNvSpPr txBox="1"/>
          <p:nvPr/>
        </p:nvSpPr>
        <p:spPr>
          <a:xfrm>
            <a:off x="7346754" y="3801024"/>
            <a:ext cx="2013045" cy="549381"/>
          </a:xfrm>
          <a:prstGeom prst="rect">
            <a:avLst/>
          </a:prstGeom>
          <a:noFill/>
        </p:spPr>
        <p:txBody>
          <a:bodyPr wrap="square" lIns="0" tIns="0" rIns="0" bIns="0" rtlCol="0">
            <a:spAutoFit/>
          </a:bodyPr>
          <a:lstStyle/>
          <a:p>
            <a:pPr algn="ctr" defTabSz="1017588" fontAlgn="base">
              <a:lnSpc>
                <a:spcPct val="85000"/>
              </a:lnSpc>
              <a:spcBef>
                <a:spcPct val="0"/>
              </a:spcBef>
              <a:spcAft>
                <a:spcPct val="0"/>
              </a:spcAft>
            </a:pPr>
            <a:r>
              <a:rPr lang="en-US" sz="4200" dirty="0">
                <a:solidFill>
                  <a:schemeClr val="accent1"/>
                </a:solidFill>
                <a:cs typeface="Arial" panose="020B0604020202020204" pitchFamily="34" charset="0"/>
              </a:rPr>
              <a:t>67%</a:t>
            </a:r>
          </a:p>
        </p:txBody>
      </p:sp>
      <p:sp>
        <p:nvSpPr>
          <p:cNvPr id="20" name="Rectangle 19">
            <a:extLst>
              <a:ext uri="{FF2B5EF4-FFF2-40B4-BE49-F238E27FC236}">
                <a16:creationId xmlns:a16="http://schemas.microsoft.com/office/drawing/2014/main" id="{18FCF2B4-5733-0E47-9EE5-F4676D7021D1}"/>
              </a:ext>
            </a:extLst>
          </p:cNvPr>
          <p:cNvSpPr/>
          <p:nvPr/>
        </p:nvSpPr>
        <p:spPr>
          <a:xfrm>
            <a:off x="7400946" y="4262627"/>
            <a:ext cx="2158690" cy="1384995"/>
          </a:xfrm>
          <a:prstGeom prst="rect">
            <a:avLst/>
          </a:prstGeom>
        </p:spPr>
        <p:txBody>
          <a:bodyPr wrap="square">
            <a:spAutoFit/>
          </a:bodyPr>
          <a:lstStyle/>
          <a:p>
            <a:pPr marL="0" marR="0" lvl="0" indent="0" defTabSz="1017588" eaLnBrk="1" fontAlgn="base" latinLnBrk="0" hangingPunct="1">
              <a:lnSpc>
                <a:spcPct val="100000"/>
              </a:lnSpc>
              <a:spcBef>
                <a:spcPct val="0"/>
              </a:spcBef>
              <a:spcAft>
                <a:spcPct val="0"/>
              </a:spcAft>
              <a:buClrTx/>
              <a:buSzTx/>
              <a:buFontTx/>
              <a:buNone/>
              <a:tabLst/>
              <a:defRPr/>
            </a:pPr>
            <a:r>
              <a:rPr lang="en-US" sz="1200" kern="0" dirty="0"/>
              <a:t>All other sources:</a:t>
            </a:r>
          </a:p>
          <a:p>
            <a:pPr marL="171450" marR="0" lvl="0" indent="-171450" defTabSz="101758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rPr>
              <a:t>Company retirement plan</a:t>
            </a:r>
          </a:p>
          <a:p>
            <a:pPr marL="171450" marR="0" lvl="0" indent="-171450" defTabSz="1017588"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0" dirty="0"/>
              <a:t>Pensions</a:t>
            </a:r>
          </a:p>
          <a:p>
            <a:pPr marL="171450" marR="0" lvl="0" indent="-171450" defTabSz="1017588"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effectLst/>
                <a:uLnTx/>
                <a:uFillTx/>
              </a:rPr>
              <a:t>Personal savings and investments</a:t>
            </a:r>
          </a:p>
          <a:p>
            <a:pPr marL="171450" marR="0" lvl="0" indent="-171450" defTabSz="1017588"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0" dirty="0"/>
              <a:t>Earnings/income</a:t>
            </a:r>
          </a:p>
          <a:p>
            <a:pPr marL="171450" marR="0" lvl="0" indent="-171450" defTabSz="1017588"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0" noProof="0" dirty="0"/>
              <a:t>Other</a:t>
            </a:r>
            <a:endParaRPr kumimoji="0" lang="en-US" sz="1200" b="0" i="0" u="none" strike="noStrike" kern="0" cap="none" spc="0" normalizeH="0" baseline="0" noProof="0" dirty="0">
              <a:ln>
                <a:noFill/>
              </a:ln>
              <a:effectLst/>
              <a:uLnTx/>
              <a:uFillTx/>
            </a:endParaRPr>
          </a:p>
        </p:txBody>
      </p:sp>
      <p:sp>
        <p:nvSpPr>
          <p:cNvPr id="21" name="TextBox 20"/>
          <p:cNvSpPr txBox="1"/>
          <p:nvPr/>
        </p:nvSpPr>
        <p:spPr>
          <a:xfrm>
            <a:off x="5283362" y="3695179"/>
            <a:ext cx="1667295" cy="246221"/>
          </a:xfrm>
          <a:prstGeom prst="rect">
            <a:avLst/>
          </a:prstGeom>
          <a:noFill/>
        </p:spPr>
        <p:txBody>
          <a:bodyPr wrap="square" rtlCol="0">
            <a:spAutoFit/>
          </a:bodyPr>
          <a:lstStyle/>
          <a:p>
            <a:pPr algn="r"/>
            <a:r>
              <a:rPr lang="en-US" sz="1000" b="1" dirty="0"/>
              <a:t>Social Security </a:t>
            </a:r>
          </a:p>
        </p:txBody>
      </p:sp>
      <p:graphicFrame>
        <p:nvGraphicFramePr>
          <p:cNvPr id="22" name="Chart 21">
            <a:extLst>
              <a:ext uri="{FF2B5EF4-FFF2-40B4-BE49-F238E27FC236}">
                <a16:creationId xmlns:a16="http://schemas.microsoft.com/office/drawing/2014/main" id="{4F85A690-E997-C94E-B47D-B3659D640D77}"/>
              </a:ext>
            </a:extLst>
          </p:cNvPr>
          <p:cNvGraphicFramePr/>
          <p:nvPr>
            <p:extLst>
              <p:ext uri="{D42A27DB-BD31-4B8C-83A1-F6EECF244321}">
                <p14:modId xmlns:p14="http://schemas.microsoft.com/office/powerpoint/2010/main" val="887100007"/>
              </p:ext>
            </p:extLst>
          </p:nvPr>
        </p:nvGraphicFramePr>
        <p:xfrm>
          <a:off x="1060364" y="3014360"/>
          <a:ext cx="3824553" cy="3175222"/>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E08537F7-615F-4341-A7EF-AEBC23338CEF}"/>
              </a:ext>
            </a:extLst>
          </p:cNvPr>
          <p:cNvSpPr txBox="1"/>
          <p:nvPr/>
        </p:nvSpPr>
        <p:spPr>
          <a:xfrm>
            <a:off x="1986898" y="3828975"/>
            <a:ext cx="1936408" cy="549381"/>
          </a:xfrm>
          <a:prstGeom prst="rect">
            <a:avLst/>
          </a:prstGeom>
          <a:noFill/>
        </p:spPr>
        <p:txBody>
          <a:bodyPr wrap="square" lIns="0" tIns="0" rIns="0" bIns="0" rtlCol="0">
            <a:spAutoFit/>
          </a:bodyPr>
          <a:lstStyle/>
          <a:p>
            <a:pPr algn="ctr" defTabSz="1017588" fontAlgn="base">
              <a:lnSpc>
                <a:spcPct val="85000"/>
              </a:lnSpc>
              <a:spcBef>
                <a:spcPct val="0"/>
              </a:spcBef>
              <a:spcAft>
                <a:spcPct val="0"/>
              </a:spcAft>
            </a:pPr>
            <a:r>
              <a:rPr lang="en-US" sz="4200" dirty="0">
                <a:solidFill>
                  <a:srgbClr val="002B49"/>
                </a:solidFill>
                <a:cs typeface="Arial" panose="020B0604020202020204" pitchFamily="34" charset="0"/>
              </a:rPr>
              <a:t>70%</a:t>
            </a:r>
          </a:p>
        </p:txBody>
      </p:sp>
      <p:sp>
        <p:nvSpPr>
          <p:cNvPr id="24" name="Rectangle 23">
            <a:extLst>
              <a:ext uri="{FF2B5EF4-FFF2-40B4-BE49-F238E27FC236}">
                <a16:creationId xmlns:a16="http://schemas.microsoft.com/office/drawing/2014/main" id="{58471880-2421-6A41-A17D-BE399469296B}"/>
              </a:ext>
            </a:extLst>
          </p:cNvPr>
          <p:cNvSpPr/>
          <p:nvPr/>
        </p:nvSpPr>
        <p:spPr>
          <a:xfrm>
            <a:off x="1822412" y="4370049"/>
            <a:ext cx="2272145" cy="1015663"/>
          </a:xfrm>
          <a:prstGeom prst="rect">
            <a:avLst/>
          </a:prstGeom>
        </p:spPr>
        <p:txBody>
          <a:bodyPr wrap="square">
            <a:spAutoFit/>
          </a:bodyPr>
          <a:lstStyle/>
          <a:p>
            <a:pPr marL="0" marR="0" lvl="0" indent="0" algn="ctr" defTabSz="1017588" eaLnBrk="1" fontAlgn="base" latinLnBrk="0" hangingPunct="1">
              <a:lnSpc>
                <a:spcPct val="100000"/>
              </a:lnSpc>
              <a:spcBef>
                <a:spcPct val="0"/>
              </a:spcBef>
              <a:spcAft>
                <a:spcPct val="0"/>
              </a:spcAft>
              <a:buClrTx/>
              <a:buSzTx/>
              <a:buFontTx/>
              <a:buNone/>
              <a:tabLst/>
              <a:defRPr/>
            </a:pPr>
            <a:r>
              <a:rPr lang="en-US" sz="1200" kern="0" dirty="0">
                <a:solidFill>
                  <a:srgbClr val="002B49"/>
                </a:solidFill>
              </a:rPr>
              <a:t>is roughly the amount of your annual pre-retirement income that many experts estimate you’ll need each year of retirement.</a:t>
            </a:r>
            <a:r>
              <a:rPr lang="en-US" sz="1200" kern="0" baseline="30000" dirty="0">
                <a:solidFill>
                  <a:srgbClr val="002B49"/>
                </a:solidFill>
              </a:rPr>
              <a:t>1</a:t>
            </a:r>
            <a:endParaRPr kumimoji="0" lang="en-US" sz="1200" b="0" i="0" u="none" strike="noStrike" kern="0" cap="none" spc="0" normalizeH="0" baseline="30000" noProof="0" dirty="0">
              <a:ln>
                <a:noFill/>
              </a:ln>
              <a:solidFill>
                <a:srgbClr val="002B49"/>
              </a:solidFill>
              <a:effectLst/>
              <a:uLnTx/>
              <a:uFillTx/>
            </a:endParaRPr>
          </a:p>
        </p:txBody>
      </p:sp>
      <p:sp>
        <p:nvSpPr>
          <p:cNvPr id="25" name="TextBox 24"/>
          <p:cNvSpPr txBox="1"/>
          <p:nvPr/>
        </p:nvSpPr>
        <p:spPr>
          <a:xfrm>
            <a:off x="1060364" y="6369675"/>
            <a:ext cx="9309224" cy="369332"/>
          </a:xfrm>
          <a:prstGeom prst="rect">
            <a:avLst/>
          </a:prstGeom>
          <a:noFill/>
        </p:spPr>
        <p:txBody>
          <a:bodyPr wrap="square" rtlCol="0">
            <a:spAutoFit/>
          </a:bodyPr>
          <a:lstStyle/>
          <a:p>
            <a:r>
              <a:rPr lang="en-US" sz="900" baseline="30000" dirty="0">
                <a:latin typeface="+mn-lt"/>
              </a:rPr>
              <a:t>1</a:t>
            </a:r>
            <a:r>
              <a:rPr lang="en-US" sz="900" dirty="0">
                <a:latin typeface="+mn-lt"/>
              </a:rPr>
              <a:t>Center for Retirement Research at Boston College, </a:t>
            </a:r>
            <a:r>
              <a:rPr lang="en-US" sz="900" i="1" dirty="0">
                <a:latin typeface="+mn-lt"/>
              </a:rPr>
              <a:t>Social Security And Total Replacement Rates In Disability And Retirement</a:t>
            </a:r>
            <a:r>
              <a:rPr lang="en-US" sz="900" dirty="0">
                <a:latin typeface="+mn-lt"/>
              </a:rPr>
              <a:t>, http://bit.ly/income-replace, May 2018. </a:t>
            </a:r>
          </a:p>
          <a:p>
            <a:r>
              <a:rPr lang="en-US" sz="900" baseline="30000" dirty="0">
                <a:latin typeface="+mn-lt"/>
              </a:rPr>
              <a:t>2</a:t>
            </a:r>
            <a:r>
              <a:rPr lang="en-US" sz="900" dirty="0">
                <a:latin typeface="+mn-lt"/>
              </a:rPr>
              <a:t>Social Security Administration, </a:t>
            </a:r>
            <a:r>
              <a:rPr lang="en-US" sz="900" i="1" dirty="0">
                <a:latin typeface="+mn-lt"/>
              </a:rPr>
              <a:t>Fast Facts &amp; Figures about Social Security</a:t>
            </a:r>
            <a:r>
              <a:rPr lang="en-US" sz="900" dirty="0">
                <a:latin typeface="+mn-lt"/>
              </a:rPr>
              <a:t>, 2018.</a:t>
            </a:r>
          </a:p>
        </p:txBody>
      </p:sp>
      <p:sp>
        <p:nvSpPr>
          <p:cNvPr id="4" name="TextBox 3">
            <a:extLst>
              <a:ext uri="{FF2B5EF4-FFF2-40B4-BE49-F238E27FC236}">
                <a16:creationId xmlns:a16="http://schemas.microsoft.com/office/drawing/2014/main" id="{BDFCA7EA-3A77-0DCE-4E41-9558F8433D4D}"/>
              </a:ext>
            </a:extLst>
          </p:cNvPr>
          <p:cNvSpPr txBox="1"/>
          <p:nvPr/>
        </p:nvSpPr>
        <p:spPr>
          <a:xfrm>
            <a:off x="839788" y="1690688"/>
            <a:ext cx="9529800" cy="369332"/>
          </a:xfrm>
          <a:prstGeom prst="rect">
            <a:avLst/>
          </a:prstGeom>
          <a:noFill/>
        </p:spPr>
        <p:txBody>
          <a:bodyPr wrap="square" rtlCol="0">
            <a:spAutoFit/>
          </a:bodyPr>
          <a:lstStyle/>
          <a:p>
            <a:pPr marL="285750" indent="-285750">
              <a:buClr>
                <a:schemeClr val="accent2"/>
              </a:buClr>
              <a:buFont typeface="Wingdings" panose="05000000000000000000" pitchFamily="2" charset="2"/>
              <a:buChar char="v"/>
            </a:pPr>
            <a:r>
              <a:rPr lang="en-US" b="1" dirty="0"/>
              <a:t>Money to live life now and also money to live ON later</a:t>
            </a:r>
          </a:p>
        </p:txBody>
      </p:sp>
    </p:spTree>
    <p:extLst>
      <p:ext uri="{BB962C8B-B14F-4D97-AF65-F5344CB8AC3E}">
        <p14:creationId xmlns:p14="http://schemas.microsoft.com/office/powerpoint/2010/main" val="2350984100"/>
      </p:ext>
    </p:extLst>
  </p:cSld>
  <p:clrMapOvr>
    <a:masterClrMapping/>
  </p:clrMapOvr>
</p:sld>
</file>

<file path=ppt/theme/theme1.xml><?xml version="1.0" encoding="utf-8"?>
<a:theme xmlns:a="http://schemas.openxmlformats.org/drawingml/2006/main" name="Office Theme">
  <a:themeElements>
    <a:clrScheme name="DFG">
      <a:dk1>
        <a:srgbClr val="002B49"/>
      </a:dk1>
      <a:lt1>
        <a:sysClr val="window" lastClr="FFFFFF"/>
      </a:lt1>
      <a:dk2>
        <a:srgbClr val="002B49"/>
      </a:dk2>
      <a:lt2>
        <a:srgbClr val="EEECE1"/>
      </a:lt2>
      <a:accent1>
        <a:srgbClr val="002B49"/>
      </a:accent1>
      <a:accent2>
        <a:srgbClr val="00A9CE"/>
      </a:accent2>
      <a:accent3>
        <a:srgbClr val="002B49"/>
      </a:accent3>
      <a:accent4>
        <a:srgbClr val="597589"/>
      </a:accent4>
      <a:accent5>
        <a:srgbClr val="002B49"/>
      </a:accent5>
      <a:accent6>
        <a:srgbClr val="EEECE1"/>
      </a:accent6>
      <a:hlink>
        <a:srgbClr val="00A9CE"/>
      </a:hlink>
      <a:folHlink>
        <a:srgbClr val="4C8C2B"/>
      </a:folHlink>
    </a:clrScheme>
    <a:fontScheme name="FrizQuaNo2D">
      <a:majorFont>
        <a:latin typeface="FrizQuaNo2D"/>
        <a:ea typeface=""/>
        <a:cs typeface=""/>
      </a:majorFont>
      <a:minorFont>
        <a:latin typeface="DIN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646930_Travel presentation_AAS_v4" id="{69A0B7D3-DFC2-4DF4-94EE-39D7101E6D25}" vid="{C2C8F544-DED4-470E-87EA-91DC811D31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000000"/>
    </a:dk1>
    <a:lt1>
      <a:srgbClr val="FFFFFF"/>
    </a:lt1>
    <a:dk2>
      <a:srgbClr val="9E1B34"/>
    </a:dk2>
    <a:lt2>
      <a:srgbClr val="DCD9D4"/>
    </a:lt2>
    <a:accent1>
      <a:srgbClr val="003C69"/>
    </a:accent1>
    <a:accent2>
      <a:srgbClr val="A8B400"/>
    </a:accent2>
    <a:accent3>
      <a:srgbClr val="CBC6BE"/>
    </a:accent3>
    <a:accent4>
      <a:srgbClr val="009AA6"/>
    </a:accent4>
    <a:accent5>
      <a:srgbClr val="6C6F70"/>
    </a:accent5>
    <a:accent6>
      <a:srgbClr val="E37222"/>
    </a:accent6>
    <a:hlink>
      <a:srgbClr val="000000"/>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000000"/>
    </a:dk1>
    <a:lt1>
      <a:srgbClr val="FFFFFF"/>
    </a:lt1>
    <a:dk2>
      <a:srgbClr val="9E1B34"/>
    </a:dk2>
    <a:lt2>
      <a:srgbClr val="DCD9D4"/>
    </a:lt2>
    <a:accent1>
      <a:srgbClr val="003C69"/>
    </a:accent1>
    <a:accent2>
      <a:srgbClr val="A8B400"/>
    </a:accent2>
    <a:accent3>
      <a:srgbClr val="CBC6BE"/>
    </a:accent3>
    <a:accent4>
      <a:srgbClr val="009AA6"/>
    </a:accent4>
    <a:accent5>
      <a:srgbClr val="6C6F70"/>
    </a:accent5>
    <a:accent6>
      <a:srgbClr val="E37222"/>
    </a:accent6>
    <a:hlink>
      <a:srgbClr val="000000"/>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2">
    <a:dk1>
      <a:srgbClr val="000000"/>
    </a:dk1>
    <a:lt1>
      <a:srgbClr val="FFFFFF"/>
    </a:lt1>
    <a:dk2>
      <a:srgbClr val="9E1B34"/>
    </a:dk2>
    <a:lt2>
      <a:srgbClr val="DCD9D4"/>
    </a:lt2>
    <a:accent1>
      <a:srgbClr val="003C69"/>
    </a:accent1>
    <a:accent2>
      <a:srgbClr val="A8B400"/>
    </a:accent2>
    <a:accent3>
      <a:srgbClr val="CBC6BE"/>
    </a:accent3>
    <a:accent4>
      <a:srgbClr val="009AA6"/>
    </a:accent4>
    <a:accent5>
      <a:srgbClr val="6C6F70"/>
    </a:accent5>
    <a:accent6>
      <a:srgbClr val="E37222"/>
    </a:accent6>
    <a:hlink>
      <a:srgbClr val="000000"/>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000000"/>
    </a:dk1>
    <a:lt1>
      <a:srgbClr val="FFFFFF"/>
    </a:lt1>
    <a:dk2>
      <a:srgbClr val="9E1B34"/>
    </a:dk2>
    <a:lt2>
      <a:srgbClr val="DCD9D4"/>
    </a:lt2>
    <a:accent1>
      <a:srgbClr val="003C69"/>
    </a:accent1>
    <a:accent2>
      <a:srgbClr val="A8B400"/>
    </a:accent2>
    <a:accent3>
      <a:srgbClr val="CBC6BE"/>
    </a:accent3>
    <a:accent4>
      <a:srgbClr val="009AA6"/>
    </a:accent4>
    <a:accent5>
      <a:srgbClr val="6C6F70"/>
    </a:accent5>
    <a:accent6>
      <a:srgbClr val="E37222"/>
    </a:accent6>
    <a:hlink>
      <a:srgbClr val="000000"/>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5f35a45-7600-4a84-abe1-90f7ff1da993">
      <Terms xmlns="http://schemas.microsoft.com/office/infopath/2007/PartnerControls"/>
    </lcf76f155ced4ddcb4097134ff3c332f>
    <TaxCatchAll xmlns="0586afe6-2814-4cb5-92c4-af72f2aea3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165A534E562D498B224A52AD4CE886" ma:contentTypeVersion="13" ma:contentTypeDescription="Create a new document." ma:contentTypeScope="" ma:versionID="99829d245598db3c5f6f9a80c241d27a">
  <xsd:schema xmlns:xsd="http://www.w3.org/2001/XMLSchema" xmlns:xs="http://www.w3.org/2001/XMLSchema" xmlns:p="http://schemas.microsoft.com/office/2006/metadata/properties" xmlns:ns2="0586afe6-2814-4cb5-92c4-af72f2aea325" xmlns:ns3="85f35a45-7600-4a84-abe1-90f7ff1da993" targetNamespace="http://schemas.microsoft.com/office/2006/metadata/properties" ma:root="true" ma:fieldsID="eb6c58f787c4d009bf2b52ba3b5a6a8b" ns2:_="" ns3:_="">
    <xsd:import namespace="0586afe6-2814-4cb5-92c4-af72f2aea325"/>
    <xsd:import namespace="85f35a45-7600-4a84-abe1-90f7ff1da99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86afe6-2814-4cb5-92c4-af72f2aea32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c868871-36f6-400f-8f35-7bb0f0ee22e0}" ma:internalName="TaxCatchAll" ma:showField="CatchAllData" ma:web="0586afe6-2814-4cb5-92c4-af72f2aea32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5f35a45-7600-4a84-abe1-90f7ff1da99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945071-b0b2-41b6-a98a-e3d949953fd0"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DE6D2A-0A40-4DAB-B8AE-656243D6AB33}">
  <ds:schemaRef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ec46c105-60be-4f91-842a-6eb55f81347f"/>
    <ds:schemaRef ds:uri="http://www.w3.org/XML/1998/namespace"/>
  </ds:schemaRefs>
</ds:datastoreItem>
</file>

<file path=customXml/itemProps2.xml><?xml version="1.0" encoding="utf-8"?>
<ds:datastoreItem xmlns:ds="http://schemas.openxmlformats.org/officeDocument/2006/customXml" ds:itemID="{FC0F5170-2D04-472D-A013-8068F483E858}"/>
</file>

<file path=customXml/itemProps3.xml><?xml version="1.0" encoding="utf-8"?>
<ds:datastoreItem xmlns:ds="http://schemas.openxmlformats.org/officeDocument/2006/customXml" ds:itemID="{22A67AA4-7A39-4D54-84CA-5821BEF7F7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Travel presentation</Template>
  <TotalTime>0</TotalTime>
  <Words>1041</Words>
  <Application>Microsoft Office PowerPoint</Application>
  <PresentationFormat>Widescreen</PresentationFormat>
  <Paragraphs>126</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Courier New</vt:lpstr>
      <vt:lpstr>DIN Offc</vt:lpstr>
      <vt:lpstr>DIN Offc Medium</vt:lpstr>
      <vt:lpstr>FrizQuaNo2D</vt:lpstr>
      <vt:lpstr>Helvetica Light</vt:lpstr>
      <vt:lpstr>Wingdings</vt:lpstr>
      <vt:lpstr>Office Theme</vt:lpstr>
      <vt:lpstr>Financial Education Workshop</vt:lpstr>
      <vt:lpstr>Intro</vt:lpstr>
      <vt:lpstr>Agenda</vt:lpstr>
      <vt:lpstr>Common Investing Pitfalls</vt:lpstr>
      <vt:lpstr>The Market Has Shown Resilience </vt:lpstr>
      <vt:lpstr>Diversification and Avoiding Emotional Investing:</vt:lpstr>
      <vt:lpstr>Staying the Course in Challenging Times</vt:lpstr>
      <vt:lpstr>Planning Fundamentals</vt:lpstr>
      <vt:lpstr>Goal Setting – What Is Important To You?</vt:lpstr>
      <vt:lpstr>Considerations &amp; Ways to Save</vt:lpstr>
      <vt:lpstr>Tax Treatment of Investing: 3 Tax Buckets</vt:lpstr>
      <vt:lpstr>Estate Planning: How your assets transfer</vt:lpstr>
      <vt:lpstr>Retirement Planning</vt:lpstr>
      <vt:lpstr>Retirement Planning Concerns</vt:lpstr>
      <vt:lpstr>Why is a Plan Important</vt:lpstr>
      <vt:lpstr>Retirement Planning Can Address These Concerns</vt:lpstr>
      <vt:lpstr>Growing Your Wealth</vt:lpstr>
      <vt:lpstr>Optimizing Income</vt:lpstr>
      <vt:lpstr>Leveraging Your Wealth</vt:lpstr>
      <vt:lpstr>Protecting Your Wealth</vt:lpstr>
      <vt:lpstr>Transferring Your Wealth</vt:lpstr>
      <vt:lpstr>Why is a Plan Important </vt:lpstr>
      <vt:lpstr>Takeaways</vt:lpstr>
      <vt:lpstr>Thank you for your time and the opportunity to help! Any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2019-11-19T14:57:04Z</dcterms:created>
  <dcterms:modified xsi:type="dcterms:W3CDTF">2023-02-03T14:58:39Z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0x01010083165A534E562D498B224A52AD4CE886</vt:lpwstr>
  </property>
</Properties>
</file>