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10058400" cy="7772400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5">
          <p15:clr>
            <a:srgbClr val="A4A3A4"/>
          </p15:clr>
        </p15:guide>
        <p15:guide id="2" pos="317">
          <p15:clr>
            <a:srgbClr val="A4A3A4"/>
          </p15:clr>
        </p15:guide>
        <p15:guide id="3" pos="6019">
          <p15:clr>
            <a:srgbClr val="A4A3A4"/>
          </p15:clr>
        </p15:guide>
        <p15:guide id="4" orient="horz" pos="44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07768EF-0491-4037-AAD8-331721742027}">
  <a:tblStyle styleId="{507768EF-0491-4037-AAD8-3317217420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608" y="48"/>
      </p:cViewPr>
      <p:guideLst>
        <p:guide orient="horz" pos="435"/>
        <p:guide pos="317"/>
        <p:guide pos="6019"/>
        <p:guide orient="horz" pos="4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Squires" userId="a4e7a5bf-0831-4dde-92cb-ca0e1585726e" providerId="ADAL" clId="{804C0756-8706-47ED-A4E9-5C4BE847CBE6}"/>
    <pc:docChg chg="custSel modSld">
      <pc:chgData name="Sydney Squires" userId="a4e7a5bf-0831-4dde-92cb-ca0e1585726e" providerId="ADAL" clId="{804C0756-8706-47ED-A4E9-5C4BE847CBE6}" dt="2022-02-11T17:59:10.131" v="0" actId="700"/>
      <pc:docMkLst>
        <pc:docMk/>
      </pc:docMkLst>
      <pc:sldChg chg="mod chgLayout">
        <pc:chgData name="Sydney Squires" userId="a4e7a5bf-0831-4dde-92cb-ca0e1585726e" providerId="ADAL" clId="{804C0756-8706-47ED-A4E9-5C4BE847CBE6}" dt="2022-02-11T17:59:10.131" v="0" actId="700"/>
        <pc:sldMkLst>
          <pc:docMk/>
          <pc:sldMk cId="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b28b5d3e8d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b28b5d3e8d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12"/>
          <p:cNvCxnSpPr/>
          <p:nvPr/>
        </p:nvCxnSpPr>
        <p:spPr>
          <a:xfrm rot="10800000">
            <a:off x="1518282" y="7176817"/>
            <a:ext cx="8145300" cy="0"/>
          </a:xfrm>
          <a:prstGeom prst="straightConnector1">
            <a:avLst/>
          </a:prstGeom>
          <a:noFill/>
          <a:ln w="9525" cap="flat" cmpd="sng">
            <a:solidFill>
              <a:srgbClr val="B6B8BA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0" name="Google Shape;50;p12"/>
          <p:cNvSpPr/>
          <p:nvPr/>
        </p:nvSpPr>
        <p:spPr>
          <a:xfrm>
            <a:off x="4787025" y="7209551"/>
            <a:ext cx="4867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56525" rIns="0" bIns="565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434345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B6B8BA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© 2022 Kaleido Inc. All rights reserved. </a:t>
            </a:r>
            <a:r>
              <a:rPr lang="en" sz="900" b="1" i="0" u="none" strike="noStrike" cap="none">
                <a:solidFill>
                  <a:srgbClr val="4343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www.kaleidocreative.com</a:t>
            </a:r>
            <a:endParaRPr sz="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1" name="Google Shape;51;p12"/>
          <p:cNvSpPr/>
          <p:nvPr/>
        </p:nvSpPr>
        <p:spPr>
          <a:xfrm>
            <a:off x="424425" y="6883199"/>
            <a:ext cx="1145700" cy="924300"/>
          </a:xfrm>
          <a:prstGeom prst="rect">
            <a:avLst/>
          </a:prstGeom>
          <a:solidFill>
            <a:srgbClr val="434345"/>
          </a:solidFill>
          <a:ln>
            <a:noFill/>
          </a:ln>
        </p:spPr>
        <p:txBody>
          <a:bodyPr spcFirstLastPara="1" wrap="square" lIns="113100" tIns="56525" rIns="113100" bIns="56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2" name="Google Shape;52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58842" y="7138949"/>
            <a:ext cx="876860" cy="3268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/>
          <p:nvPr/>
        </p:nvSpPr>
        <p:spPr>
          <a:xfrm>
            <a:off x="2540063" y="162675"/>
            <a:ext cx="4762200" cy="4395000"/>
          </a:xfrm>
          <a:prstGeom prst="ellipse">
            <a:avLst/>
          </a:prstGeom>
          <a:solidFill>
            <a:srgbClr val="FFFFFF">
              <a:alpha val="56180"/>
            </a:srgbClr>
          </a:solidFill>
          <a:ln w="19050" cap="flat" cmpd="sng">
            <a:solidFill>
              <a:srgbClr val="B6B8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765650" y="2525727"/>
            <a:ext cx="4762200" cy="4395000"/>
          </a:xfrm>
          <a:prstGeom prst="ellipse">
            <a:avLst/>
          </a:prstGeom>
          <a:solidFill>
            <a:srgbClr val="FFFFFF">
              <a:alpha val="56180"/>
            </a:srgbClr>
          </a:solidFill>
          <a:ln w="19050" cap="flat" cmpd="sng">
            <a:solidFill>
              <a:srgbClr val="B6B8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rgbClr val="43424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314477" y="2525727"/>
            <a:ext cx="4762200" cy="4395000"/>
          </a:xfrm>
          <a:prstGeom prst="ellipse">
            <a:avLst/>
          </a:prstGeom>
          <a:solidFill>
            <a:srgbClr val="FFFFFF">
              <a:alpha val="56180"/>
            </a:srgbClr>
          </a:solidFill>
          <a:ln w="19050" cap="flat" cmpd="sng">
            <a:solidFill>
              <a:srgbClr val="B6B8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461800" y="3626349"/>
            <a:ext cx="918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92C8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NICHE</a:t>
            </a:r>
            <a:endParaRPr>
              <a:solidFill>
                <a:srgbClr val="92C8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363401" y="6428125"/>
            <a:ext cx="1445400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4343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Profitability</a:t>
            </a:r>
            <a:endParaRPr b="1" dirty="0">
              <a:solidFill>
                <a:srgbClr val="4343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997176" y="6428125"/>
            <a:ext cx="1363800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Aptitude</a:t>
            </a:r>
            <a:endParaRPr b="1" dirty="0">
              <a:solidFill>
                <a:srgbClr val="4343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422008" y="76198"/>
            <a:ext cx="998400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4343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Passion</a:t>
            </a:r>
            <a:endParaRPr b="1" dirty="0">
              <a:solidFill>
                <a:srgbClr val="4343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159450" y="945325"/>
            <a:ext cx="352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7150" marR="0" lvl="0" indent="-107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244"/>
              </a:buClr>
              <a:buSzPts val="800"/>
              <a:buFont typeface="Century Gothic"/>
              <a:buChar char="●"/>
            </a:pPr>
            <a:r>
              <a:rPr lang="en" sz="800" dirty="0">
                <a:solidFill>
                  <a:srgbClr val="43424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[Enter text here]</a:t>
            </a:r>
            <a:endParaRPr sz="800" dirty="0">
              <a:solidFill>
                <a:srgbClr val="43424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4497170" y="3964150"/>
            <a:ext cx="8481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43424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[Enter text here]</a:t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973675" y="4500800"/>
            <a:ext cx="2911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7150" marR="0" lvl="0" indent="-107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244"/>
              </a:buClr>
              <a:buSzPts val="800"/>
              <a:buFont typeface="Century Gothic"/>
              <a:buChar char="●"/>
            </a:pPr>
            <a:r>
              <a:rPr lang="en" sz="800" dirty="0">
                <a:solidFill>
                  <a:srgbClr val="43424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[Enter text here]</a:t>
            </a:r>
            <a:endParaRPr sz="800" dirty="0">
              <a:solidFill>
                <a:srgbClr val="43424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5957575" y="4500800"/>
            <a:ext cx="2911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7150" lvl="0" indent="-107950" algn="l" rtl="0">
              <a:spcBef>
                <a:spcPts val="0"/>
              </a:spcBef>
              <a:spcAft>
                <a:spcPts val="0"/>
              </a:spcAft>
              <a:buClr>
                <a:srgbClr val="434244"/>
              </a:buClr>
              <a:buSzPts val="800"/>
              <a:buFont typeface="Century Gothic"/>
              <a:buChar char="●"/>
            </a:pPr>
            <a:r>
              <a:rPr lang="en" sz="800">
                <a:solidFill>
                  <a:srgbClr val="43424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[Enter text here]</a:t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412425" y="690875"/>
            <a:ext cx="2072700" cy="15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525" rIns="113100" bIns="565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solidFill>
                  <a:srgbClr val="4343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Select a </a:t>
            </a:r>
            <a:br>
              <a:rPr lang="en" sz="3000" dirty="0">
                <a:solidFill>
                  <a:srgbClr val="4343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3000" dirty="0">
                <a:solidFill>
                  <a:srgbClr val="4343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Niche </a:t>
            </a:r>
            <a:br>
              <a:rPr lang="en" sz="3000" dirty="0">
                <a:solidFill>
                  <a:srgbClr val="4343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3000" dirty="0">
                <a:solidFill>
                  <a:srgbClr val="4343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Worksheet</a:t>
            </a:r>
            <a:endParaRPr sz="3000" dirty="0">
              <a:solidFill>
                <a:srgbClr val="43434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4"/>
          <p:cNvGraphicFramePr/>
          <p:nvPr/>
        </p:nvGraphicFramePr>
        <p:xfrm>
          <a:off x="412425" y="1710575"/>
          <a:ext cx="9267225" cy="4858100"/>
        </p:xfrm>
        <a:graphic>
          <a:graphicData uri="http://schemas.openxmlformats.org/drawingml/2006/table">
            <a:tbl>
              <a:tblPr>
                <a:noFill/>
                <a:tableStyleId>{507768EF-0491-4037-AAD8-331721742027}</a:tableStyleId>
              </a:tblPr>
              <a:tblGrid>
                <a:gridCol w="3089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9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9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1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PASSION</a:t>
                      </a:r>
                      <a:endParaRPr sz="1600" b="1">
                        <a:solidFill>
                          <a:srgbClr val="FFFFFF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 anchor="ctr">
                    <a:solidFill>
                      <a:srgbClr val="43434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APTITUDE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43434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PROFITABILITY</a:t>
                      </a:r>
                      <a:endParaRPr sz="16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rgbClr val="4343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6825">
                <a:tc>
                  <a:txBody>
                    <a:bodyPr/>
                    <a:lstStyle/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are my interests and passions? 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Who am I passionate about working with?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type of people do I naturally network with or spend time with?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would I be doing if I weren’t a financial advisor?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Which types of clients are enjoyable and easy to serve?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 there an industry I have a strong interest in?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types of clients do I have experience working with?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specializations do I have that my clients value most?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unique educational background do I have?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makes me an exceptional financial advisor? 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unique about my career and life experience? 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hole in the industry do I naturally fill?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complex financial planning scenarios have I solved for clients?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personal strengths do I have?</a:t>
                      </a:r>
                      <a:endParaRPr sz="120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 dirty="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types of clients have enough income (even if they don’t have the assets) to pay for my minimum annual fee?</a:t>
                      </a:r>
                      <a:endParaRPr sz="1200" dirty="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 dirty="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types of clients have enough investable assets to meet my minimum account size?</a:t>
                      </a:r>
                      <a:endParaRPr sz="1200" dirty="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 dirty="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types of clients, if charged 0.5% of net worth, would meet my minimum annual fee?  </a:t>
                      </a:r>
                      <a:endParaRPr sz="1200" dirty="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 dirty="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type of clients are most profitable?</a:t>
                      </a:r>
                      <a:endParaRPr sz="1200" dirty="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 dirty="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types of clients are naturally attracted to the firm without much effort?</a:t>
                      </a:r>
                      <a:endParaRPr sz="1200" dirty="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228600" lvl="0" indent="-19050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434343"/>
                        </a:buClr>
                        <a:buSzPts val="1200"/>
                        <a:buFont typeface="Century Gothic"/>
                        <a:buChar char="●"/>
                      </a:pPr>
                      <a:r>
                        <a:rPr lang="en" sz="1200" dirty="0">
                          <a:solidFill>
                            <a:srgbClr val="43434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types of clients are most willing to pay my fees?</a:t>
                      </a:r>
                      <a:endParaRPr sz="1200" dirty="0">
                        <a:solidFill>
                          <a:srgbClr val="43434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4" name="Google Shape;74;p14"/>
          <p:cNvSpPr txBox="1"/>
          <p:nvPr/>
        </p:nvSpPr>
        <p:spPr>
          <a:xfrm>
            <a:off x="412425" y="690876"/>
            <a:ext cx="9179400" cy="8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6525" rIns="113100" bIns="565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343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Select a Niche Worksheet</a:t>
            </a:r>
            <a:endParaRPr sz="3000">
              <a:solidFill>
                <a:srgbClr val="43434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D303B110D84047956A9A673A871938" ma:contentTypeVersion="12" ma:contentTypeDescription="Create a new document." ma:contentTypeScope="" ma:versionID="1e4c939fb8b4570a40ed45137cb1f55e">
  <xsd:schema xmlns:xsd="http://www.w3.org/2001/XMLSchema" xmlns:xs="http://www.w3.org/2001/XMLSchema" xmlns:p="http://schemas.microsoft.com/office/2006/metadata/properties" xmlns:ns2="72c1768e-5f0e-48a0-91a6-b3826ca24a66" xmlns:ns3="43db26fe-4ad5-432e-a54a-716bd7a873d8" targetNamespace="http://schemas.microsoft.com/office/2006/metadata/properties" ma:root="true" ma:fieldsID="0e14ac1fb1b8db1e08d1bd08d796a801" ns2:_="" ns3:_="">
    <xsd:import namespace="72c1768e-5f0e-48a0-91a6-b3826ca24a66"/>
    <xsd:import namespace="43db26fe-4ad5-432e-a54a-716bd7a873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c1768e-5f0e-48a0-91a6-b3826ca24a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db26fe-4ad5-432e-a54a-716bd7a873d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747C09-232C-44F8-9E16-6FCAB835E2D4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43db26fe-4ad5-432e-a54a-716bd7a873d8"/>
    <ds:schemaRef ds:uri="72c1768e-5f0e-48a0-91a6-b3826ca24a66"/>
  </ds:schemaRefs>
</ds:datastoreItem>
</file>

<file path=customXml/itemProps2.xml><?xml version="1.0" encoding="utf-8"?>
<ds:datastoreItem xmlns:ds="http://schemas.openxmlformats.org/officeDocument/2006/customXml" ds:itemID="{05BC889E-7AD0-41D8-9561-013A332288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822E64-38D3-41E2-B247-C074C24850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c1768e-5f0e-48a0-91a6-b3826ca24a66"/>
    <ds:schemaRef ds:uri="43db26fe-4ad5-432e-a54a-716bd7a873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269</Words>
  <Application>Microsoft Office PowerPoint</Application>
  <PresentationFormat>Custom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Times New Roman</vt:lpstr>
      <vt:lpstr>Arial</vt:lpstr>
      <vt:lpstr>Century Gothic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Sydney</dc:creator>
  <cp:lastModifiedBy>Sydney Squires</cp:lastModifiedBy>
  <cp:revision>1</cp:revision>
  <dcterms:modified xsi:type="dcterms:W3CDTF">2022-02-11T17:59:36Z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0x0101009FD303B110D84047956A9A673A871938</vt:lpwstr>
  </property>
</Properties>
</file>